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lata" panose="020B0604020202020204" charset="0"/>
      <p:regular r:id="rId23"/>
    </p:embeddedFont>
    <p:embeddedFont>
      <p:font typeface="Anton" pitchFamily="2" charset="0"/>
      <p:regular r:id="rId24"/>
    </p:embeddedFont>
    <p:embeddedFont>
      <p:font typeface="Archivo Black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Dynamo Medium" panose="020B0604020202020204" charset="0"/>
      <p:regular r:id="rId27"/>
    </p:embeddedFont>
    <p:embeddedFont>
      <p:font typeface="League Spartan" panose="020B0604020202020204" charset="0"/>
      <p:regular r:id="rId28"/>
    </p:embeddedFon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Open Sauce" panose="020B0604020202020204" charset="0"/>
      <p:regular r:id="rId31"/>
    </p:embeddedFont>
    <p:embeddedFont>
      <p:font typeface="Source Sans Pro" panose="020B0503030403020204" pitchFamily="34" charset="0"/>
      <p:regular r:id="rId32"/>
    </p:embeddedFont>
    <p:embeddedFont>
      <p:font typeface="Source Sans Pro Bold" panose="020B0703030403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sv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5.png"/><Relationship Id="rId2" Type="http://schemas.openxmlformats.org/officeDocument/2006/relationships/image" Target="../media/image30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4.svg"/><Relationship Id="rId7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01948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5" y="0"/>
                </a:lnTo>
                <a:lnTo>
                  <a:pt x="10522735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924666" y="0"/>
            <a:ext cx="11434572" cy="1143452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065141" y="8366125"/>
            <a:ext cx="7009358" cy="1398154"/>
            <a:chOff x="0" y="0"/>
            <a:chExt cx="9345810" cy="18642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84158" y="2634774"/>
            <a:ext cx="11248863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SMART OBJECT DETECTION AND TRACKING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53675" y="7886322"/>
            <a:ext cx="2752431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Presented by: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53675" y="8537575"/>
            <a:ext cx="462296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Visionary Minds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233104" y="771192"/>
            <a:ext cx="239983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1">
                <a:solidFill>
                  <a:srgbClr val="332E2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TECHFEST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8366125"/>
            <a:ext cx="7009358" cy="1398154"/>
            <a:chOff x="0" y="0"/>
            <a:chExt cx="9345810" cy="186420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975848" y="8564616"/>
            <a:ext cx="6250153" cy="69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sz="4759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Dr.Kiran Wakchaure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48492" y="7886322"/>
            <a:ext cx="2752431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Guided by: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287739" y="1737051"/>
            <a:ext cx="5114123" cy="5114123"/>
            <a:chOff x="0" y="0"/>
            <a:chExt cx="6818831" cy="681883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2332" r="-22332"/>
                </a:stretch>
              </a:blip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346674" cy="4114800"/>
          </a:xfrm>
          <a:custGeom>
            <a:avLst/>
            <a:gdLst/>
            <a:ahLst/>
            <a:cxnLst/>
            <a:rect l="l" t="t" r="r" b="b"/>
            <a:pathLst>
              <a:path w="5346674" h="4114800">
                <a:moveTo>
                  <a:pt x="0" y="0"/>
                </a:moveTo>
                <a:lnTo>
                  <a:pt x="5346674" y="0"/>
                </a:lnTo>
                <a:lnTo>
                  <a:pt x="534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89704" y="4962525"/>
            <a:ext cx="10302271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Develop a robust system that combines real-time object detection and seamless tracking.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Ensure high accuracy, adaptability to different environments, and scalability for future enhancements.</a:t>
            </a:r>
          </a:p>
        </p:txBody>
      </p:sp>
      <p:sp>
        <p:nvSpPr>
          <p:cNvPr id="4" name="Freeform 4"/>
          <p:cNvSpPr/>
          <p:nvPr/>
        </p:nvSpPr>
        <p:spPr>
          <a:xfrm>
            <a:off x="13641684" y="5143500"/>
            <a:ext cx="3390595" cy="4114800"/>
          </a:xfrm>
          <a:custGeom>
            <a:avLst/>
            <a:gdLst/>
            <a:ahLst/>
            <a:cxnLst/>
            <a:rect l="l" t="t" r="r" b="b"/>
            <a:pathLst>
              <a:path w="3390595" h="4114800">
                <a:moveTo>
                  <a:pt x="0" y="0"/>
                </a:moveTo>
                <a:lnTo>
                  <a:pt x="3390595" y="0"/>
                </a:lnTo>
                <a:lnTo>
                  <a:pt x="33905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39775" y="2507215"/>
            <a:ext cx="89063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PROJECT OBJECTIVE 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089704" y="6788150"/>
            <a:ext cx="809351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Optimize the Model for Real-Time Performance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65049"/>
          </a:xfrm>
          <a:custGeom>
            <a:avLst/>
            <a:gdLst/>
            <a:ahLst/>
            <a:cxnLst/>
            <a:rect l="l" t="t" r="r" b="b"/>
            <a:pathLst>
              <a:path w="18288000" h="10465049">
                <a:moveTo>
                  <a:pt x="0" y="0"/>
                </a:moveTo>
                <a:lnTo>
                  <a:pt x="18288000" y="0"/>
                </a:lnTo>
                <a:lnTo>
                  <a:pt x="18288000" y="10465049"/>
                </a:lnTo>
                <a:lnTo>
                  <a:pt x="0" y="1046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" t="-90278" b="-5745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2576651" y="3328584"/>
            <a:ext cx="3484960" cy="660795"/>
            <a:chOff x="0" y="0"/>
            <a:chExt cx="4646613" cy="881059"/>
          </a:xfrm>
        </p:grpSpPr>
        <p:grpSp>
          <p:nvGrpSpPr>
            <p:cNvPr id="4" name="Group 4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94E2E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2576651" y="4388928"/>
            <a:ext cx="3484960" cy="660795"/>
            <a:chOff x="0" y="0"/>
            <a:chExt cx="4646613" cy="881059"/>
          </a:xfrm>
        </p:grpSpPr>
        <p:grpSp>
          <p:nvGrpSpPr>
            <p:cNvPr id="11" name="Group 11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CCE3B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2576651" y="5571714"/>
            <a:ext cx="3484960" cy="660795"/>
            <a:chOff x="0" y="0"/>
            <a:chExt cx="4646613" cy="881059"/>
          </a:xfrm>
        </p:grpSpPr>
        <p:grpSp>
          <p:nvGrpSpPr>
            <p:cNvPr id="18" name="Group 18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2576651" y="6765111"/>
            <a:ext cx="3484960" cy="660795"/>
            <a:chOff x="0" y="0"/>
            <a:chExt cx="4646613" cy="881059"/>
          </a:xfrm>
        </p:grpSpPr>
        <p:grpSp>
          <p:nvGrpSpPr>
            <p:cNvPr id="25" name="Group 25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2409374" y="3503354"/>
            <a:ext cx="396113" cy="228132"/>
            <a:chOff x="0" y="0"/>
            <a:chExt cx="283858" cy="16348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94E2E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893394" y="1780601"/>
            <a:ext cx="5901796" cy="495086"/>
            <a:chOff x="0" y="0"/>
            <a:chExt cx="3273293" cy="2745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273293" cy="274588"/>
            </a:xfrm>
            <a:custGeom>
              <a:avLst/>
              <a:gdLst/>
              <a:ahLst/>
              <a:cxnLst/>
              <a:rect l="l" t="t" r="r" b="b"/>
              <a:pathLst>
                <a:path w="3273293" h="274588">
                  <a:moveTo>
                    <a:pt x="11806" y="0"/>
                  </a:moveTo>
                  <a:lnTo>
                    <a:pt x="3261487" y="0"/>
                  </a:lnTo>
                  <a:cubicBezTo>
                    <a:pt x="3264618" y="0"/>
                    <a:pt x="3267621" y="1244"/>
                    <a:pt x="3269835" y="3458"/>
                  </a:cubicBezTo>
                  <a:cubicBezTo>
                    <a:pt x="3272050" y="5672"/>
                    <a:pt x="3273293" y="8675"/>
                    <a:pt x="3273293" y="11806"/>
                  </a:cubicBezTo>
                  <a:lnTo>
                    <a:pt x="3273293" y="262782"/>
                  </a:lnTo>
                  <a:cubicBezTo>
                    <a:pt x="3273293" y="265913"/>
                    <a:pt x="3272050" y="268916"/>
                    <a:pt x="3269835" y="271130"/>
                  </a:cubicBezTo>
                  <a:cubicBezTo>
                    <a:pt x="3267621" y="273344"/>
                    <a:pt x="3264618" y="274588"/>
                    <a:pt x="3261487" y="274588"/>
                  </a:cubicBezTo>
                  <a:lnTo>
                    <a:pt x="11806" y="274588"/>
                  </a:lnTo>
                  <a:cubicBezTo>
                    <a:pt x="8675" y="274588"/>
                    <a:pt x="5672" y="273344"/>
                    <a:pt x="3458" y="271130"/>
                  </a:cubicBezTo>
                  <a:cubicBezTo>
                    <a:pt x="1244" y="268916"/>
                    <a:pt x="0" y="265913"/>
                    <a:pt x="0" y="262782"/>
                  </a:cubicBezTo>
                  <a:lnTo>
                    <a:pt x="0" y="11806"/>
                  </a:lnTo>
                  <a:cubicBezTo>
                    <a:pt x="0" y="8675"/>
                    <a:pt x="1244" y="5672"/>
                    <a:pt x="3458" y="3458"/>
                  </a:cubicBezTo>
                  <a:cubicBezTo>
                    <a:pt x="5672" y="1244"/>
                    <a:pt x="8675" y="0"/>
                    <a:pt x="1180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3273293" cy="293638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marL="0" lvl="0" indent="0" algn="l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892188" y="2400302"/>
            <a:ext cx="5843335" cy="474151"/>
            <a:chOff x="0" y="0"/>
            <a:chExt cx="3240870" cy="26297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40870" cy="262977"/>
            </a:xfrm>
            <a:custGeom>
              <a:avLst/>
              <a:gdLst/>
              <a:ahLst/>
              <a:cxnLst/>
              <a:rect l="l" t="t" r="r" b="b"/>
              <a:pathLst>
                <a:path w="3240870" h="262977">
                  <a:moveTo>
                    <a:pt x="11924" y="0"/>
                  </a:moveTo>
                  <a:lnTo>
                    <a:pt x="3228945" y="0"/>
                  </a:lnTo>
                  <a:cubicBezTo>
                    <a:pt x="3235531" y="0"/>
                    <a:pt x="3240870" y="5339"/>
                    <a:pt x="3240870" y="11924"/>
                  </a:cubicBezTo>
                  <a:lnTo>
                    <a:pt x="3240870" y="251053"/>
                  </a:lnTo>
                  <a:cubicBezTo>
                    <a:pt x="3240870" y="254215"/>
                    <a:pt x="3239613" y="257248"/>
                    <a:pt x="3237377" y="259484"/>
                  </a:cubicBezTo>
                  <a:cubicBezTo>
                    <a:pt x="3235141" y="261721"/>
                    <a:pt x="3232108" y="262977"/>
                    <a:pt x="3228945" y="262977"/>
                  </a:cubicBezTo>
                  <a:lnTo>
                    <a:pt x="11924" y="262977"/>
                  </a:lnTo>
                  <a:cubicBezTo>
                    <a:pt x="8762" y="262977"/>
                    <a:pt x="5729" y="261721"/>
                    <a:pt x="3493" y="259484"/>
                  </a:cubicBezTo>
                  <a:cubicBezTo>
                    <a:pt x="1256" y="257248"/>
                    <a:pt x="0" y="254215"/>
                    <a:pt x="0" y="251053"/>
                  </a:cubicBezTo>
                  <a:lnTo>
                    <a:pt x="0" y="11924"/>
                  </a:lnTo>
                  <a:cubicBezTo>
                    <a:pt x="0" y="8762"/>
                    <a:pt x="1256" y="5729"/>
                    <a:pt x="3493" y="3493"/>
                  </a:cubicBezTo>
                  <a:cubicBezTo>
                    <a:pt x="5729" y="1256"/>
                    <a:pt x="8762" y="0"/>
                    <a:pt x="11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240870" cy="282027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marL="0" lvl="0" indent="0" algn="l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409374" y="4567056"/>
            <a:ext cx="396113" cy="228132"/>
            <a:chOff x="0" y="0"/>
            <a:chExt cx="283858" cy="16348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CCE3B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409374" y="5710364"/>
            <a:ext cx="396113" cy="228132"/>
            <a:chOff x="0" y="0"/>
            <a:chExt cx="283858" cy="16348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BBB5E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409374" y="6931420"/>
            <a:ext cx="396113" cy="228132"/>
            <a:chOff x="0" y="0"/>
            <a:chExt cx="283858" cy="16348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EEC1D3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>
            <a:off x="1949832" y="3617420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1304069" y="5274420"/>
            <a:ext cx="6338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 flipH="1" flipV="1">
            <a:off x="1949832" y="2401137"/>
            <a:ext cx="0" cy="67501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1949832" y="7052439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1961790" y="4681121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1961790" y="5817475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 rot="-5400000">
            <a:off x="-257717" y="4741999"/>
            <a:ext cx="2086097" cy="1037474"/>
            <a:chOff x="0" y="0"/>
            <a:chExt cx="1494916" cy="74346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494916" cy="743463"/>
            </a:xfrm>
            <a:custGeom>
              <a:avLst/>
              <a:gdLst/>
              <a:ahLst/>
              <a:cxnLst/>
              <a:rect l="l" t="t" r="r" b="b"/>
              <a:pathLst>
                <a:path w="1494916" h="743463">
                  <a:moveTo>
                    <a:pt x="33401" y="0"/>
                  </a:moveTo>
                  <a:lnTo>
                    <a:pt x="1461516" y="0"/>
                  </a:lnTo>
                  <a:cubicBezTo>
                    <a:pt x="1479962" y="0"/>
                    <a:pt x="1494916" y="14954"/>
                    <a:pt x="1494916" y="33401"/>
                  </a:cubicBezTo>
                  <a:lnTo>
                    <a:pt x="1494916" y="710062"/>
                  </a:lnTo>
                  <a:cubicBezTo>
                    <a:pt x="1494916" y="728509"/>
                    <a:pt x="1479962" y="743463"/>
                    <a:pt x="1461516" y="743463"/>
                  </a:cubicBezTo>
                  <a:lnTo>
                    <a:pt x="33401" y="743463"/>
                  </a:lnTo>
                  <a:cubicBezTo>
                    <a:pt x="14954" y="743463"/>
                    <a:pt x="0" y="728509"/>
                    <a:pt x="0" y="710062"/>
                  </a:cubicBezTo>
                  <a:lnTo>
                    <a:pt x="0" y="33401"/>
                  </a:lnTo>
                  <a:cubicBezTo>
                    <a:pt x="0" y="14954"/>
                    <a:pt x="14954" y="0"/>
                    <a:pt x="33401" y="0"/>
                  </a:cubicBezTo>
                  <a:close/>
                </a:path>
              </a:pathLst>
            </a:custGeom>
            <a:solidFill>
              <a:srgbClr val="FBCAF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1494916" cy="762513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-5400000">
            <a:off x="-464600" y="4779178"/>
            <a:ext cx="2184316" cy="919632"/>
            <a:chOff x="0" y="0"/>
            <a:chExt cx="1565300" cy="65901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65300" cy="659017"/>
            </a:xfrm>
            <a:custGeom>
              <a:avLst/>
              <a:gdLst/>
              <a:ahLst/>
              <a:cxnLst/>
              <a:rect l="l" t="t" r="r" b="b"/>
              <a:pathLst>
                <a:path w="1565300" h="659017">
                  <a:moveTo>
                    <a:pt x="31899" y="0"/>
                  </a:moveTo>
                  <a:lnTo>
                    <a:pt x="1533401" y="0"/>
                  </a:lnTo>
                  <a:cubicBezTo>
                    <a:pt x="1551019" y="0"/>
                    <a:pt x="1565300" y="14282"/>
                    <a:pt x="1565300" y="31899"/>
                  </a:cubicBezTo>
                  <a:lnTo>
                    <a:pt x="1565300" y="627118"/>
                  </a:lnTo>
                  <a:cubicBezTo>
                    <a:pt x="1565300" y="635578"/>
                    <a:pt x="1561940" y="643692"/>
                    <a:pt x="1555957" y="649674"/>
                  </a:cubicBezTo>
                  <a:cubicBezTo>
                    <a:pt x="1549975" y="655656"/>
                    <a:pt x="1541862" y="659017"/>
                    <a:pt x="1533401" y="659017"/>
                  </a:cubicBezTo>
                  <a:lnTo>
                    <a:pt x="31899" y="659017"/>
                  </a:lnTo>
                  <a:cubicBezTo>
                    <a:pt x="14282" y="659017"/>
                    <a:pt x="0" y="644735"/>
                    <a:pt x="0" y="627118"/>
                  </a:cubicBezTo>
                  <a:lnTo>
                    <a:pt x="0" y="31899"/>
                  </a:lnTo>
                  <a:cubicBezTo>
                    <a:pt x="0" y="14282"/>
                    <a:pt x="14282" y="0"/>
                    <a:pt x="3189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1565300" cy="678067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 rot="-5400000">
            <a:off x="-368112" y="4980184"/>
            <a:ext cx="2019917" cy="4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"/>
              </a:lnSpc>
            </a:pPr>
            <a:r>
              <a:rPr lang="en-US" sz="177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 DETECTION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740409" y="3445541"/>
            <a:ext cx="3032005" cy="79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683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PREPROCESSING</a:t>
            </a:r>
          </a:p>
          <a:p>
            <a:pPr algn="ctr">
              <a:lnSpc>
                <a:spcPts val="2104"/>
              </a:lnSpc>
            </a:pPr>
            <a:endParaRPr lang="en-US" sz="1683" spc="-3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ctr">
              <a:lnSpc>
                <a:spcPts val="2104"/>
              </a:lnSpc>
              <a:spcBef>
                <a:spcPct val="0"/>
              </a:spcBef>
            </a:pPr>
            <a:endParaRPr lang="en-US" sz="1683" spc="-3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3" name="AutoShape 63"/>
          <p:cNvSpPr/>
          <p:nvPr/>
        </p:nvSpPr>
        <p:spPr>
          <a:xfrm flipV="1">
            <a:off x="6061611" y="3589516"/>
            <a:ext cx="1349623" cy="105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>
            <a:off x="6061611" y="4719325"/>
            <a:ext cx="134962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 flipV="1">
            <a:off x="6048962" y="5902111"/>
            <a:ext cx="1362272" cy="69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flipV="1">
            <a:off x="6061611" y="7095509"/>
            <a:ext cx="1349623" cy="69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TextBox 67"/>
          <p:cNvSpPr txBox="1"/>
          <p:nvPr/>
        </p:nvSpPr>
        <p:spPr>
          <a:xfrm>
            <a:off x="3056501" y="6908735"/>
            <a:ext cx="2525259" cy="26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EVALUATION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805488" y="4534146"/>
            <a:ext cx="3137099" cy="5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3"/>
              </a:lnSpc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SELECTION</a:t>
            </a:r>
          </a:p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endParaRPr lang="en-US" sz="1666" spc="-3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2901183" y="5719851"/>
            <a:ext cx="2525259" cy="5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3"/>
              </a:lnSpc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TRAINING</a:t>
            </a:r>
          </a:p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endParaRPr lang="en-US" sz="1666" spc="-3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70" name="Group 70"/>
          <p:cNvGrpSpPr/>
          <p:nvPr/>
        </p:nvGrpSpPr>
        <p:grpSpPr>
          <a:xfrm>
            <a:off x="8527170" y="1915472"/>
            <a:ext cx="3325440" cy="341593"/>
            <a:chOff x="0" y="0"/>
            <a:chExt cx="4433920" cy="455458"/>
          </a:xfrm>
        </p:grpSpPr>
        <p:grpSp>
          <p:nvGrpSpPr>
            <p:cNvPr id="71" name="Group 71"/>
            <p:cNvGrpSpPr/>
            <p:nvPr/>
          </p:nvGrpSpPr>
          <p:grpSpPr>
            <a:xfrm>
              <a:off x="422104" y="0"/>
              <a:ext cx="3589711" cy="455458"/>
              <a:chOff x="0" y="0"/>
              <a:chExt cx="3611928" cy="458277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1DD9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0" y="112136"/>
              <a:ext cx="4433920" cy="22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SOURCES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8527170" y="2542307"/>
            <a:ext cx="3325440" cy="341593"/>
            <a:chOff x="0" y="0"/>
            <a:chExt cx="4433920" cy="455458"/>
          </a:xfrm>
        </p:grpSpPr>
        <p:grpSp>
          <p:nvGrpSpPr>
            <p:cNvPr id="76" name="Group 76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0" y="112136"/>
              <a:ext cx="4433920" cy="22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ANNOTATION TOOLS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8584869" y="5405489"/>
            <a:ext cx="3325440" cy="341593"/>
            <a:chOff x="0" y="0"/>
            <a:chExt cx="4433920" cy="455458"/>
          </a:xfrm>
        </p:grpSpPr>
        <p:grpSp>
          <p:nvGrpSpPr>
            <p:cNvPr id="81" name="Group 81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3BA9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0" y="132394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HYPERPARAMETERS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8620745" y="4789526"/>
            <a:ext cx="3325440" cy="341593"/>
            <a:chOff x="0" y="0"/>
            <a:chExt cx="4433920" cy="455458"/>
          </a:xfrm>
        </p:grpSpPr>
        <p:grpSp>
          <p:nvGrpSpPr>
            <p:cNvPr id="86" name="Group 86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0" y="125426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SSD </a:t>
              </a:r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2124863" y="1770466"/>
            <a:ext cx="5474546" cy="69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2"/>
              </a:lnSpc>
            </a:pPr>
            <a:r>
              <a:rPr lang="en-US" sz="13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Refers to datasets or real-world data from sensors and cameras.</a:t>
            </a:r>
          </a:p>
          <a:p>
            <a:pPr algn="l">
              <a:lnSpc>
                <a:spcPts val="1737"/>
              </a:lnSpc>
            </a:pPr>
            <a:endParaRPr lang="en-US" sz="138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1" name="Group 91"/>
          <p:cNvGrpSpPr/>
          <p:nvPr/>
        </p:nvGrpSpPr>
        <p:grpSpPr>
          <a:xfrm>
            <a:off x="2498992" y="8820894"/>
            <a:ext cx="3484960" cy="660795"/>
            <a:chOff x="0" y="0"/>
            <a:chExt cx="4646613" cy="881059"/>
          </a:xfrm>
        </p:grpSpPr>
        <p:grpSp>
          <p:nvGrpSpPr>
            <p:cNvPr id="92" name="Group 92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8" name="Group 98"/>
          <p:cNvGrpSpPr/>
          <p:nvPr/>
        </p:nvGrpSpPr>
        <p:grpSpPr>
          <a:xfrm>
            <a:off x="2421333" y="7793003"/>
            <a:ext cx="3484960" cy="660795"/>
            <a:chOff x="0" y="0"/>
            <a:chExt cx="4646613" cy="881059"/>
          </a:xfrm>
        </p:grpSpPr>
        <p:grpSp>
          <p:nvGrpSpPr>
            <p:cNvPr id="99" name="Group 99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94E2E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algn="ctr">
                  <a:lnSpc>
                    <a:spcPts val="1098"/>
                  </a:lnSpc>
                </a:pPr>
                <a:endParaRPr/>
              </a:p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05" name="Group 105"/>
          <p:cNvGrpSpPr/>
          <p:nvPr/>
        </p:nvGrpSpPr>
        <p:grpSpPr>
          <a:xfrm>
            <a:off x="2498992" y="2132322"/>
            <a:ext cx="3484960" cy="660795"/>
            <a:chOff x="0" y="0"/>
            <a:chExt cx="4646613" cy="881059"/>
          </a:xfrm>
        </p:grpSpPr>
        <p:grpSp>
          <p:nvGrpSpPr>
            <p:cNvPr id="106" name="Group 106"/>
            <p:cNvGrpSpPr/>
            <p:nvPr/>
          </p:nvGrpSpPr>
          <p:grpSpPr>
            <a:xfrm>
              <a:off x="255116" y="76647"/>
              <a:ext cx="4391497" cy="804413"/>
              <a:chOff x="0" y="0"/>
              <a:chExt cx="2360240" cy="432337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2360240" cy="432337"/>
              </a:xfrm>
              <a:custGeom>
                <a:avLst/>
                <a:gdLst/>
                <a:ahLst/>
                <a:cxnLst/>
                <a:rect l="l" t="t" r="r" b="b"/>
                <a:pathLst>
                  <a:path w="2360240" h="432337">
                    <a:moveTo>
                      <a:pt x="25742" y="0"/>
                    </a:moveTo>
                    <a:lnTo>
                      <a:pt x="2334498" y="0"/>
                    </a:lnTo>
                    <a:cubicBezTo>
                      <a:pt x="2341325" y="0"/>
                      <a:pt x="2347873" y="2712"/>
                      <a:pt x="2352700" y="7540"/>
                    </a:cubicBezTo>
                    <a:cubicBezTo>
                      <a:pt x="2357528" y="12367"/>
                      <a:pt x="2360240" y="18915"/>
                      <a:pt x="2360240" y="25742"/>
                    </a:cubicBezTo>
                    <a:lnTo>
                      <a:pt x="2360240" y="406595"/>
                    </a:lnTo>
                    <a:cubicBezTo>
                      <a:pt x="2360240" y="420812"/>
                      <a:pt x="2348715" y="432337"/>
                      <a:pt x="2334498" y="432337"/>
                    </a:cubicBezTo>
                    <a:lnTo>
                      <a:pt x="25742" y="432337"/>
                    </a:lnTo>
                    <a:cubicBezTo>
                      <a:pt x="11525" y="432337"/>
                      <a:pt x="0" y="420812"/>
                      <a:pt x="0" y="406595"/>
                    </a:cubicBezTo>
                    <a:lnTo>
                      <a:pt x="0" y="25742"/>
                    </a:lnTo>
                    <a:cubicBezTo>
                      <a:pt x="0" y="18915"/>
                      <a:pt x="2712" y="12367"/>
                      <a:pt x="7540" y="7540"/>
                    </a:cubicBezTo>
                    <a:cubicBezTo>
                      <a:pt x="12367" y="2712"/>
                      <a:pt x="18915" y="0"/>
                      <a:pt x="2574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0" y="-19050"/>
                <a:ext cx="2360240" cy="451387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9" name="Group 109"/>
            <p:cNvGrpSpPr/>
            <p:nvPr/>
          </p:nvGrpSpPr>
          <p:grpSpPr>
            <a:xfrm>
              <a:off x="0" y="0"/>
              <a:ext cx="4480471" cy="723928"/>
              <a:chOff x="0" y="0"/>
              <a:chExt cx="2408060" cy="38908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2408060" cy="389080"/>
              </a:xfrm>
              <a:custGeom>
                <a:avLst/>
                <a:gdLst/>
                <a:ahLst/>
                <a:cxnLst/>
                <a:rect l="l" t="t" r="r" b="b"/>
                <a:pathLst>
                  <a:path w="2408060" h="389080">
                    <a:moveTo>
                      <a:pt x="25231" y="0"/>
                    </a:moveTo>
                    <a:lnTo>
                      <a:pt x="2382829" y="0"/>
                    </a:lnTo>
                    <a:cubicBezTo>
                      <a:pt x="2396764" y="0"/>
                      <a:pt x="2408060" y="11296"/>
                      <a:pt x="2408060" y="25231"/>
                    </a:cubicBezTo>
                    <a:lnTo>
                      <a:pt x="2408060" y="363849"/>
                    </a:lnTo>
                    <a:cubicBezTo>
                      <a:pt x="2408060" y="377784"/>
                      <a:pt x="2396764" y="389080"/>
                      <a:pt x="2382829" y="389080"/>
                    </a:cubicBezTo>
                    <a:lnTo>
                      <a:pt x="25231" y="389080"/>
                    </a:lnTo>
                    <a:cubicBezTo>
                      <a:pt x="11296" y="389080"/>
                      <a:pt x="0" y="377784"/>
                      <a:pt x="0" y="363849"/>
                    </a:cubicBezTo>
                    <a:lnTo>
                      <a:pt x="0" y="25231"/>
                    </a:lnTo>
                    <a:cubicBezTo>
                      <a:pt x="0" y="11296"/>
                      <a:pt x="11296" y="0"/>
                      <a:pt x="252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19050"/>
                <a:ext cx="2408060" cy="408130"/>
              </a:xfrm>
              <a:prstGeom prst="rect">
                <a:avLst/>
              </a:prstGeom>
            </p:spPr>
            <p:txBody>
              <a:bodyPr lIns="26596" tIns="26596" rIns="26596" bIns="26596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2" name="AutoShape 112"/>
          <p:cNvSpPr/>
          <p:nvPr/>
        </p:nvSpPr>
        <p:spPr>
          <a:xfrm>
            <a:off x="1949832" y="2408091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3" name="AutoShape 113"/>
          <p:cNvSpPr/>
          <p:nvPr/>
        </p:nvSpPr>
        <p:spPr>
          <a:xfrm>
            <a:off x="1961790" y="9151291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4" name="AutoShape 114"/>
          <p:cNvSpPr/>
          <p:nvPr/>
        </p:nvSpPr>
        <p:spPr>
          <a:xfrm>
            <a:off x="1949832" y="8084449"/>
            <a:ext cx="45954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5" name="Group 115"/>
          <p:cNvGrpSpPr/>
          <p:nvPr/>
        </p:nvGrpSpPr>
        <p:grpSpPr>
          <a:xfrm>
            <a:off x="2300935" y="9005947"/>
            <a:ext cx="396113" cy="228132"/>
            <a:chOff x="0" y="0"/>
            <a:chExt cx="283858" cy="163481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EEC1D3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7" name="TextBox 117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2300935" y="7961373"/>
            <a:ext cx="396113" cy="228132"/>
            <a:chOff x="0" y="0"/>
            <a:chExt cx="283858" cy="16348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94E2E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0" name="TextBox 120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1" name="AutoShape 121"/>
          <p:cNvSpPr/>
          <p:nvPr/>
        </p:nvSpPr>
        <p:spPr>
          <a:xfrm flipV="1">
            <a:off x="5906293" y="8123400"/>
            <a:ext cx="1504940" cy="69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2" name="AutoShape 122"/>
          <p:cNvSpPr/>
          <p:nvPr/>
        </p:nvSpPr>
        <p:spPr>
          <a:xfrm flipV="1">
            <a:off x="5983952" y="9151291"/>
            <a:ext cx="1427281" cy="827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3" name="AutoShape 123"/>
          <p:cNvSpPr/>
          <p:nvPr/>
        </p:nvSpPr>
        <p:spPr>
          <a:xfrm>
            <a:off x="5983952" y="2455765"/>
            <a:ext cx="1427281" cy="69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4" name="TextBox 124"/>
          <p:cNvSpPr txBox="1"/>
          <p:nvPr/>
        </p:nvSpPr>
        <p:spPr>
          <a:xfrm>
            <a:off x="2770287" y="2266161"/>
            <a:ext cx="3002127" cy="5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3"/>
              </a:lnSpc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COLLECTION</a:t>
            </a:r>
          </a:p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endParaRPr lang="en-US" sz="1666" spc="-3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5" name="TextBox 125"/>
          <p:cNvSpPr txBox="1"/>
          <p:nvPr/>
        </p:nvSpPr>
        <p:spPr>
          <a:xfrm>
            <a:off x="2805488" y="7930986"/>
            <a:ext cx="2525259" cy="26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OPTIMIZATION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2901183" y="8951923"/>
            <a:ext cx="2525259" cy="26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3"/>
              </a:lnSpc>
              <a:spcBef>
                <a:spcPct val="0"/>
              </a:spcBef>
            </a:pPr>
            <a:r>
              <a:rPr lang="en-US" sz="1666" spc="-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DEPLOYMENT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8668579" y="4146837"/>
            <a:ext cx="3325440" cy="341593"/>
            <a:chOff x="0" y="0"/>
            <a:chExt cx="4433920" cy="455458"/>
          </a:xfrm>
        </p:grpSpPr>
        <p:grpSp>
          <p:nvGrpSpPr>
            <p:cNvPr id="128" name="Group 128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0" name="TextBox 130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1" name="TextBox 131"/>
            <p:cNvSpPr txBox="1"/>
            <p:nvPr/>
          </p:nvSpPr>
          <p:spPr>
            <a:xfrm>
              <a:off x="0" y="112136"/>
              <a:ext cx="4433920" cy="23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YOLO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8620745" y="3689820"/>
            <a:ext cx="3325440" cy="341593"/>
            <a:chOff x="0" y="0"/>
            <a:chExt cx="4433920" cy="455458"/>
          </a:xfrm>
        </p:grpSpPr>
        <p:grpSp>
          <p:nvGrpSpPr>
            <p:cNvPr id="133" name="Group 133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3BA9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5" name="TextBox 135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6" name="TextBox 136"/>
            <p:cNvSpPr txBox="1"/>
            <p:nvPr/>
          </p:nvSpPr>
          <p:spPr>
            <a:xfrm>
              <a:off x="0" y="132394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NORMALIZATION</a:t>
              </a:r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8584869" y="3013865"/>
            <a:ext cx="3325440" cy="341593"/>
            <a:chOff x="0" y="0"/>
            <a:chExt cx="4433920" cy="455458"/>
          </a:xfrm>
        </p:grpSpPr>
        <p:grpSp>
          <p:nvGrpSpPr>
            <p:cNvPr id="138" name="Group 138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1" name="TextBox 141"/>
            <p:cNvSpPr txBox="1"/>
            <p:nvPr/>
          </p:nvSpPr>
          <p:spPr>
            <a:xfrm>
              <a:off x="0" y="125426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AUGMENTATION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2300935" y="2292111"/>
            <a:ext cx="396113" cy="228132"/>
            <a:chOff x="0" y="0"/>
            <a:chExt cx="283858" cy="163481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83858" cy="163481"/>
            </a:xfrm>
            <a:custGeom>
              <a:avLst/>
              <a:gdLst/>
              <a:ahLst/>
              <a:cxnLst/>
              <a:rect l="l" t="t" r="r" b="b"/>
              <a:pathLst>
                <a:path w="283858" h="163481">
                  <a:moveTo>
                    <a:pt x="81741" y="0"/>
                  </a:moveTo>
                  <a:lnTo>
                    <a:pt x="202118" y="0"/>
                  </a:lnTo>
                  <a:cubicBezTo>
                    <a:pt x="223797" y="0"/>
                    <a:pt x="244588" y="8612"/>
                    <a:pt x="259917" y="23941"/>
                  </a:cubicBezTo>
                  <a:cubicBezTo>
                    <a:pt x="275246" y="39271"/>
                    <a:pt x="283858" y="60062"/>
                    <a:pt x="283858" y="81741"/>
                  </a:cubicBezTo>
                  <a:lnTo>
                    <a:pt x="283858" y="81741"/>
                  </a:lnTo>
                  <a:cubicBezTo>
                    <a:pt x="283858" y="126885"/>
                    <a:pt x="247262" y="163481"/>
                    <a:pt x="202118" y="163481"/>
                  </a:cubicBezTo>
                  <a:lnTo>
                    <a:pt x="81741" y="163481"/>
                  </a:lnTo>
                  <a:cubicBezTo>
                    <a:pt x="36597" y="163481"/>
                    <a:pt x="0" y="126885"/>
                    <a:pt x="0" y="81741"/>
                  </a:cubicBezTo>
                  <a:lnTo>
                    <a:pt x="0" y="81741"/>
                  </a:lnTo>
                  <a:cubicBezTo>
                    <a:pt x="0" y="36597"/>
                    <a:pt x="36597" y="0"/>
                    <a:pt x="81741" y="0"/>
                  </a:cubicBezTo>
                  <a:close/>
                </a:path>
              </a:pathLst>
            </a:custGeom>
            <a:solidFill>
              <a:srgbClr val="BBB5E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19050"/>
              <a:ext cx="283858" cy="182531"/>
            </a:xfrm>
            <a:prstGeom prst="rect">
              <a:avLst/>
            </a:prstGeom>
          </p:spPr>
          <p:txBody>
            <a:bodyPr lIns="15655" tIns="15655" rIns="15655" bIns="15655" rtlCol="0" anchor="ctr"/>
            <a:lstStyle/>
            <a:p>
              <a:pPr marL="0" lvl="0" indent="0" algn="ctr">
                <a:lnSpc>
                  <a:spcPts val="10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8527170" y="6032990"/>
            <a:ext cx="3325440" cy="341593"/>
            <a:chOff x="0" y="0"/>
            <a:chExt cx="4433920" cy="455458"/>
          </a:xfrm>
        </p:grpSpPr>
        <p:grpSp>
          <p:nvGrpSpPr>
            <p:cNvPr id="146" name="Group 146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8" name="TextBox 14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9" name="TextBox 149"/>
            <p:cNvSpPr txBox="1"/>
            <p:nvPr/>
          </p:nvSpPr>
          <p:spPr>
            <a:xfrm>
              <a:off x="0" y="112136"/>
              <a:ext cx="4433920" cy="23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GPU/TPU 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8584869" y="7201172"/>
            <a:ext cx="3325440" cy="341593"/>
            <a:chOff x="0" y="0"/>
            <a:chExt cx="4433920" cy="455458"/>
          </a:xfrm>
        </p:grpSpPr>
        <p:grpSp>
          <p:nvGrpSpPr>
            <p:cNvPr id="151" name="Group 151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4" name="TextBox 154"/>
            <p:cNvSpPr txBox="1"/>
            <p:nvPr/>
          </p:nvSpPr>
          <p:spPr>
            <a:xfrm>
              <a:off x="0" y="125426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MAP</a:t>
              </a:r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8620745" y="7728757"/>
            <a:ext cx="3325440" cy="341593"/>
            <a:chOff x="0" y="0"/>
            <a:chExt cx="4433920" cy="455458"/>
          </a:xfrm>
        </p:grpSpPr>
        <p:grpSp>
          <p:nvGrpSpPr>
            <p:cNvPr id="156" name="Group 156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3BA92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9" name="TextBox 159"/>
            <p:cNvSpPr txBox="1"/>
            <p:nvPr/>
          </p:nvSpPr>
          <p:spPr>
            <a:xfrm>
              <a:off x="0" y="132394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TUNING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8668579" y="8249227"/>
            <a:ext cx="3325440" cy="341593"/>
            <a:chOff x="0" y="0"/>
            <a:chExt cx="4433920" cy="455458"/>
          </a:xfrm>
        </p:grpSpPr>
        <p:grpSp>
          <p:nvGrpSpPr>
            <p:cNvPr id="161" name="Group 161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EEC1D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3" name="TextBox 163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4" name="TextBox 164"/>
            <p:cNvSpPr txBox="1"/>
            <p:nvPr/>
          </p:nvSpPr>
          <p:spPr>
            <a:xfrm>
              <a:off x="0" y="112136"/>
              <a:ext cx="4433920" cy="23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QUANTIZATION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8568051" y="8722949"/>
            <a:ext cx="3325440" cy="341593"/>
            <a:chOff x="0" y="0"/>
            <a:chExt cx="4433920" cy="455458"/>
          </a:xfrm>
        </p:grpSpPr>
        <p:grpSp>
          <p:nvGrpSpPr>
            <p:cNvPr id="166" name="Group 166"/>
            <p:cNvGrpSpPr/>
            <p:nvPr/>
          </p:nvGrpSpPr>
          <p:grpSpPr>
            <a:xfrm>
              <a:off x="458663" y="0"/>
              <a:ext cx="3589711" cy="455458"/>
              <a:chOff x="0" y="0"/>
              <a:chExt cx="3611928" cy="458277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BBB5E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9" name="TextBox 169"/>
            <p:cNvSpPr txBox="1"/>
            <p:nvPr/>
          </p:nvSpPr>
          <p:spPr>
            <a:xfrm>
              <a:off x="0" y="125426"/>
              <a:ext cx="4433920" cy="204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77"/>
                </a:lnSpc>
                <a:spcBef>
                  <a:spcPct val="0"/>
                </a:spcBef>
              </a:pPr>
              <a:r>
                <a:rPr lang="en-US" sz="1022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EDGE DEVICES</a:t>
              </a:r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8584869" y="9292902"/>
            <a:ext cx="3325440" cy="341593"/>
            <a:chOff x="0" y="0"/>
            <a:chExt cx="4433920" cy="455458"/>
          </a:xfrm>
        </p:grpSpPr>
        <p:grpSp>
          <p:nvGrpSpPr>
            <p:cNvPr id="171" name="Group 171"/>
            <p:cNvGrpSpPr/>
            <p:nvPr/>
          </p:nvGrpSpPr>
          <p:grpSpPr>
            <a:xfrm>
              <a:off x="422104" y="0"/>
              <a:ext cx="3589711" cy="455458"/>
              <a:chOff x="0" y="0"/>
              <a:chExt cx="3611928" cy="458277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1DD9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4" name="TextBox 174"/>
            <p:cNvSpPr txBox="1"/>
            <p:nvPr/>
          </p:nvSpPr>
          <p:spPr>
            <a:xfrm>
              <a:off x="0" y="112136"/>
              <a:ext cx="4433920" cy="23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CLOUD PLATFORMS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8527170" y="6572374"/>
            <a:ext cx="3325440" cy="438299"/>
            <a:chOff x="0" y="0"/>
            <a:chExt cx="4433920" cy="584398"/>
          </a:xfrm>
        </p:grpSpPr>
        <p:grpSp>
          <p:nvGrpSpPr>
            <p:cNvPr id="176" name="Group 176"/>
            <p:cNvGrpSpPr/>
            <p:nvPr/>
          </p:nvGrpSpPr>
          <p:grpSpPr>
            <a:xfrm>
              <a:off x="422104" y="0"/>
              <a:ext cx="3589711" cy="455458"/>
              <a:chOff x="0" y="0"/>
              <a:chExt cx="3611928" cy="458277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3611928" cy="458277"/>
              </a:xfrm>
              <a:custGeom>
                <a:avLst/>
                <a:gdLst/>
                <a:ahLst/>
                <a:cxnLst/>
                <a:rect l="l" t="t" r="r" b="b"/>
                <a:pathLst>
                  <a:path w="3611928" h="458277">
                    <a:moveTo>
                      <a:pt x="31492" y="0"/>
                    </a:moveTo>
                    <a:lnTo>
                      <a:pt x="3580436" y="0"/>
                    </a:lnTo>
                    <a:cubicBezTo>
                      <a:pt x="3597829" y="0"/>
                      <a:pt x="3611928" y="14099"/>
                      <a:pt x="3611928" y="31492"/>
                    </a:cubicBezTo>
                    <a:lnTo>
                      <a:pt x="3611928" y="426785"/>
                    </a:lnTo>
                    <a:cubicBezTo>
                      <a:pt x="3611928" y="435137"/>
                      <a:pt x="3608610" y="443147"/>
                      <a:pt x="3602705" y="449053"/>
                    </a:cubicBezTo>
                    <a:cubicBezTo>
                      <a:pt x="3596799" y="454959"/>
                      <a:pt x="3588789" y="458277"/>
                      <a:pt x="3580436" y="458277"/>
                    </a:cubicBezTo>
                    <a:lnTo>
                      <a:pt x="31492" y="458277"/>
                    </a:lnTo>
                    <a:cubicBezTo>
                      <a:pt x="23140" y="458277"/>
                      <a:pt x="15130" y="454959"/>
                      <a:pt x="9224" y="449053"/>
                    </a:cubicBezTo>
                    <a:cubicBezTo>
                      <a:pt x="3318" y="443147"/>
                      <a:pt x="0" y="435137"/>
                      <a:pt x="0" y="426785"/>
                    </a:cubicBezTo>
                    <a:lnTo>
                      <a:pt x="0" y="31492"/>
                    </a:lnTo>
                    <a:cubicBezTo>
                      <a:pt x="0" y="23140"/>
                      <a:pt x="3318" y="15130"/>
                      <a:pt x="9224" y="9224"/>
                    </a:cubicBezTo>
                    <a:cubicBezTo>
                      <a:pt x="15130" y="3318"/>
                      <a:pt x="23140" y="0"/>
                      <a:pt x="31492" y="0"/>
                    </a:cubicBezTo>
                    <a:close/>
                  </a:path>
                </a:pathLst>
              </a:custGeom>
              <a:solidFill>
                <a:srgbClr val="F1DD9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8" name="TextBox 178"/>
              <p:cNvSpPr txBox="1"/>
              <p:nvPr/>
            </p:nvSpPr>
            <p:spPr>
              <a:xfrm>
                <a:off x="0" y="-19050"/>
                <a:ext cx="3611928" cy="477327"/>
              </a:xfrm>
              <a:prstGeom prst="rect">
                <a:avLst/>
              </a:prstGeom>
            </p:spPr>
            <p:txBody>
              <a:bodyPr lIns="14207" tIns="14207" rIns="14207" bIns="14207" rtlCol="0" anchor="ctr"/>
              <a:lstStyle/>
              <a:p>
                <a:pPr marL="0" lvl="0" indent="0" algn="ctr">
                  <a:lnSpc>
                    <a:spcPts val="109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9" name="TextBox 179"/>
            <p:cNvSpPr txBox="1"/>
            <p:nvPr/>
          </p:nvSpPr>
          <p:spPr>
            <a:xfrm>
              <a:off x="0" y="112136"/>
              <a:ext cx="4433920" cy="472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0"/>
                </a:lnSpc>
              </a:pPr>
              <a:r>
                <a:rPr lang="en-US" sz="1168" spc="-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IOU</a:t>
              </a:r>
            </a:p>
            <a:p>
              <a:pPr marL="0" lvl="0" indent="0" algn="ctr">
                <a:lnSpc>
                  <a:spcPts val="1460"/>
                </a:lnSpc>
                <a:spcBef>
                  <a:spcPct val="0"/>
                </a:spcBef>
              </a:pPr>
              <a:endParaRPr lang="en-US" sz="1168" spc="-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11892188" y="2997304"/>
            <a:ext cx="5843335" cy="462280"/>
            <a:chOff x="0" y="0"/>
            <a:chExt cx="3240870" cy="256393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240870" cy="256393"/>
            </a:xfrm>
            <a:custGeom>
              <a:avLst/>
              <a:gdLst/>
              <a:ahLst/>
              <a:cxnLst/>
              <a:rect l="l" t="t" r="r" b="b"/>
              <a:pathLst>
                <a:path w="3240870" h="256393">
                  <a:moveTo>
                    <a:pt x="11924" y="0"/>
                  </a:moveTo>
                  <a:lnTo>
                    <a:pt x="3228945" y="0"/>
                  </a:lnTo>
                  <a:cubicBezTo>
                    <a:pt x="3235531" y="0"/>
                    <a:pt x="3240870" y="5339"/>
                    <a:pt x="3240870" y="11924"/>
                  </a:cubicBezTo>
                  <a:lnTo>
                    <a:pt x="3240870" y="244469"/>
                  </a:lnTo>
                  <a:cubicBezTo>
                    <a:pt x="3240870" y="251054"/>
                    <a:pt x="3235531" y="256393"/>
                    <a:pt x="3228945" y="256393"/>
                  </a:cubicBezTo>
                  <a:lnTo>
                    <a:pt x="11924" y="256393"/>
                  </a:lnTo>
                  <a:cubicBezTo>
                    <a:pt x="8762" y="256393"/>
                    <a:pt x="5729" y="255137"/>
                    <a:pt x="3493" y="252900"/>
                  </a:cubicBezTo>
                  <a:cubicBezTo>
                    <a:pt x="1256" y="250664"/>
                    <a:pt x="0" y="247631"/>
                    <a:pt x="0" y="244469"/>
                  </a:cubicBezTo>
                  <a:lnTo>
                    <a:pt x="0" y="11924"/>
                  </a:lnTo>
                  <a:cubicBezTo>
                    <a:pt x="0" y="8762"/>
                    <a:pt x="1256" y="5729"/>
                    <a:pt x="3493" y="3493"/>
                  </a:cubicBezTo>
                  <a:cubicBezTo>
                    <a:pt x="5729" y="1256"/>
                    <a:pt x="8762" y="0"/>
                    <a:pt x="11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2" name="TextBox 182"/>
            <p:cNvSpPr txBox="1"/>
            <p:nvPr/>
          </p:nvSpPr>
          <p:spPr>
            <a:xfrm>
              <a:off x="0" y="-19050"/>
              <a:ext cx="3240870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1908957" y="3618912"/>
            <a:ext cx="5811130" cy="462280"/>
            <a:chOff x="0" y="0"/>
            <a:chExt cx="3223008" cy="256393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3223008" cy="256393"/>
            </a:xfrm>
            <a:custGeom>
              <a:avLst/>
              <a:gdLst/>
              <a:ahLst/>
              <a:cxnLst/>
              <a:rect l="l" t="t" r="r" b="b"/>
              <a:pathLst>
                <a:path w="3223008" h="256393">
                  <a:moveTo>
                    <a:pt x="11990" y="0"/>
                  </a:moveTo>
                  <a:lnTo>
                    <a:pt x="3211017" y="0"/>
                  </a:lnTo>
                  <a:cubicBezTo>
                    <a:pt x="3217639" y="0"/>
                    <a:pt x="3223008" y="5368"/>
                    <a:pt x="3223008" y="11990"/>
                  </a:cubicBezTo>
                  <a:lnTo>
                    <a:pt x="3223008" y="244403"/>
                  </a:lnTo>
                  <a:cubicBezTo>
                    <a:pt x="3223008" y="251025"/>
                    <a:pt x="3217639" y="256393"/>
                    <a:pt x="3211017" y="256393"/>
                  </a:cubicBezTo>
                  <a:lnTo>
                    <a:pt x="11990" y="256393"/>
                  </a:lnTo>
                  <a:cubicBezTo>
                    <a:pt x="5368" y="256393"/>
                    <a:pt x="0" y="251025"/>
                    <a:pt x="0" y="244403"/>
                  </a:cubicBezTo>
                  <a:lnTo>
                    <a:pt x="0" y="11990"/>
                  </a:lnTo>
                  <a:cubicBezTo>
                    <a:pt x="0" y="5368"/>
                    <a:pt x="5368" y="0"/>
                    <a:pt x="1199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5" name="TextBox 185"/>
            <p:cNvSpPr txBox="1"/>
            <p:nvPr/>
          </p:nvSpPr>
          <p:spPr>
            <a:xfrm>
              <a:off x="0" y="-19050"/>
              <a:ext cx="3223008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1908957" y="4185114"/>
            <a:ext cx="5830194" cy="462280"/>
            <a:chOff x="0" y="0"/>
            <a:chExt cx="3233581" cy="256393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3233581" cy="256393"/>
            </a:xfrm>
            <a:custGeom>
              <a:avLst/>
              <a:gdLst/>
              <a:ahLst/>
              <a:cxnLst/>
              <a:rect l="l" t="t" r="r" b="b"/>
              <a:pathLst>
                <a:path w="3233581" h="256393">
                  <a:moveTo>
                    <a:pt x="11951" y="0"/>
                  </a:moveTo>
                  <a:lnTo>
                    <a:pt x="3221630" y="0"/>
                  </a:lnTo>
                  <a:cubicBezTo>
                    <a:pt x="3224800" y="0"/>
                    <a:pt x="3227839" y="1259"/>
                    <a:pt x="3230081" y="3500"/>
                  </a:cubicBezTo>
                  <a:cubicBezTo>
                    <a:pt x="3232322" y="5742"/>
                    <a:pt x="3233581" y="8781"/>
                    <a:pt x="3233581" y="11951"/>
                  </a:cubicBezTo>
                  <a:lnTo>
                    <a:pt x="3233581" y="244442"/>
                  </a:lnTo>
                  <a:cubicBezTo>
                    <a:pt x="3233581" y="247612"/>
                    <a:pt x="3232322" y="250651"/>
                    <a:pt x="3230081" y="252893"/>
                  </a:cubicBezTo>
                  <a:cubicBezTo>
                    <a:pt x="3227839" y="255134"/>
                    <a:pt x="3224800" y="256393"/>
                    <a:pt x="3221630" y="256393"/>
                  </a:cubicBezTo>
                  <a:lnTo>
                    <a:pt x="11951" y="256393"/>
                  </a:lnTo>
                  <a:cubicBezTo>
                    <a:pt x="8781" y="256393"/>
                    <a:pt x="5742" y="255134"/>
                    <a:pt x="3500" y="252893"/>
                  </a:cubicBezTo>
                  <a:cubicBezTo>
                    <a:pt x="1259" y="250651"/>
                    <a:pt x="0" y="247612"/>
                    <a:pt x="0" y="244442"/>
                  </a:cubicBezTo>
                  <a:lnTo>
                    <a:pt x="0" y="11951"/>
                  </a:lnTo>
                  <a:cubicBezTo>
                    <a:pt x="0" y="8781"/>
                    <a:pt x="1259" y="5742"/>
                    <a:pt x="3500" y="3500"/>
                  </a:cubicBezTo>
                  <a:cubicBezTo>
                    <a:pt x="5742" y="1259"/>
                    <a:pt x="8781" y="0"/>
                    <a:pt x="1195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8" name="TextBox 188"/>
            <p:cNvSpPr txBox="1"/>
            <p:nvPr/>
          </p:nvSpPr>
          <p:spPr>
            <a:xfrm>
              <a:off x="0" y="-19050"/>
              <a:ext cx="3233581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11908957" y="4769022"/>
            <a:ext cx="5771733" cy="462280"/>
            <a:chOff x="0" y="0"/>
            <a:chExt cx="3201157" cy="256393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3201157" cy="256393"/>
            </a:xfrm>
            <a:custGeom>
              <a:avLst/>
              <a:gdLst/>
              <a:ahLst/>
              <a:cxnLst/>
              <a:rect l="l" t="t" r="r" b="b"/>
              <a:pathLst>
                <a:path w="3201157" h="256393">
                  <a:moveTo>
                    <a:pt x="12072" y="0"/>
                  </a:moveTo>
                  <a:lnTo>
                    <a:pt x="3189085" y="0"/>
                  </a:lnTo>
                  <a:cubicBezTo>
                    <a:pt x="3195752" y="0"/>
                    <a:pt x="3201157" y="5405"/>
                    <a:pt x="3201157" y="12072"/>
                  </a:cubicBezTo>
                  <a:lnTo>
                    <a:pt x="3201157" y="244321"/>
                  </a:lnTo>
                  <a:cubicBezTo>
                    <a:pt x="3201157" y="250988"/>
                    <a:pt x="3195752" y="256393"/>
                    <a:pt x="3189085" y="256393"/>
                  </a:cubicBezTo>
                  <a:lnTo>
                    <a:pt x="12072" y="256393"/>
                  </a:lnTo>
                  <a:cubicBezTo>
                    <a:pt x="5405" y="256393"/>
                    <a:pt x="0" y="250988"/>
                    <a:pt x="0" y="244321"/>
                  </a:cubicBezTo>
                  <a:lnTo>
                    <a:pt x="0" y="12072"/>
                  </a:lnTo>
                  <a:cubicBezTo>
                    <a:pt x="0" y="5405"/>
                    <a:pt x="5405" y="0"/>
                    <a:pt x="120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1" name="TextBox 191"/>
            <p:cNvSpPr txBox="1"/>
            <p:nvPr/>
          </p:nvSpPr>
          <p:spPr>
            <a:xfrm>
              <a:off x="0" y="-19050"/>
              <a:ext cx="3201157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11927387" y="5336002"/>
            <a:ext cx="5771733" cy="462280"/>
            <a:chOff x="0" y="0"/>
            <a:chExt cx="3201157" cy="256393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3201157" cy="256393"/>
            </a:xfrm>
            <a:custGeom>
              <a:avLst/>
              <a:gdLst/>
              <a:ahLst/>
              <a:cxnLst/>
              <a:rect l="l" t="t" r="r" b="b"/>
              <a:pathLst>
                <a:path w="3201157" h="256393">
                  <a:moveTo>
                    <a:pt x="12072" y="0"/>
                  </a:moveTo>
                  <a:lnTo>
                    <a:pt x="3189085" y="0"/>
                  </a:lnTo>
                  <a:cubicBezTo>
                    <a:pt x="3195752" y="0"/>
                    <a:pt x="3201157" y="5405"/>
                    <a:pt x="3201157" y="12072"/>
                  </a:cubicBezTo>
                  <a:lnTo>
                    <a:pt x="3201157" y="244321"/>
                  </a:lnTo>
                  <a:cubicBezTo>
                    <a:pt x="3201157" y="250988"/>
                    <a:pt x="3195752" y="256393"/>
                    <a:pt x="3189085" y="256393"/>
                  </a:cubicBezTo>
                  <a:lnTo>
                    <a:pt x="12072" y="256393"/>
                  </a:lnTo>
                  <a:cubicBezTo>
                    <a:pt x="5405" y="256393"/>
                    <a:pt x="0" y="250988"/>
                    <a:pt x="0" y="244321"/>
                  </a:cubicBezTo>
                  <a:lnTo>
                    <a:pt x="0" y="12072"/>
                  </a:lnTo>
                  <a:cubicBezTo>
                    <a:pt x="0" y="5405"/>
                    <a:pt x="5405" y="0"/>
                    <a:pt x="120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4" name="TextBox 194"/>
            <p:cNvSpPr txBox="1"/>
            <p:nvPr/>
          </p:nvSpPr>
          <p:spPr>
            <a:xfrm>
              <a:off x="0" y="-19050"/>
              <a:ext cx="3201157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11938187" y="5891820"/>
            <a:ext cx="5771733" cy="462280"/>
            <a:chOff x="0" y="0"/>
            <a:chExt cx="3201157" cy="256393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3201157" cy="256393"/>
            </a:xfrm>
            <a:custGeom>
              <a:avLst/>
              <a:gdLst/>
              <a:ahLst/>
              <a:cxnLst/>
              <a:rect l="l" t="t" r="r" b="b"/>
              <a:pathLst>
                <a:path w="3201157" h="256393">
                  <a:moveTo>
                    <a:pt x="12072" y="0"/>
                  </a:moveTo>
                  <a:lnTo>
                    <a:pt x="3189085" y="0"/>
                  </a:lnTo>
                  <a:cubicBezTo>
                    <a:pt x="3195752" y="0"/>
                    <a:pt x="3201157" y="5405"/>
                    <a:pt x="3201157" y="12072"/>
                  </a:cubicBezTo>
                  <a:lnTo>
                    <a:pt x="3201157" y="244321"/>
                  </a:lnTo>
                  <a:cubicBezTo>
                    <a:pt x="3201157" y="250988"/>
                    <a:pt x="3195752" y="256393"/>
                    <a:pt x="3189085" y="256393"/>
                  </a:cubicBezTo>
                  <a:lnTo>
                    <a:pt x="12072" y="256393"/>
                  </a:lnTo>
                  <a:cubicBezTo>
                    <a:pt x="5405" y="256393"/>
                    <a:pt x="0" y="250988"/>
                    <a:pt x="0" y="244321"/>
                  </a:cubicBezTo>
                  <a:lnTo>
                    <a:pt x="0" y="12072"/>
                  </a:lnTo>
                  <a:cubicBezTo>
                    <a:pt x="0" y="5405"/>
                    <a:pt x="5405" y="0"/>
                    <a:pt x="120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7" name="TextBox 197"/>
            <p:cNvSpPr txBox="1"/>
            <p:nvPr/>
          </p:nvSpPr>
          <p:spPr>
            <a:xfrm>
              <a:off x="0" y="-19050"/>
              <a:ext cx="3201157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1908957" y="6472690"/>
            <a:ext cx="5735932" cy="462280"/>
            <a:chOff x="0" y="0"/>
            <a:chExt cx="3181301" cy="256393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3181301" cy="256393"/>
            </a:xfrm>
            <a:custGeom>
              <a:avLst/>
              <a:gdLst/>
              <a:ahLst/>
              <a:cxnLst/>
              <a:rect l="l" t="t" r="r" b="b"/>
              <a:pathLst>
                <a:path w="3181301" h="256393">
                  <a:moveTo>
                    <a:pt x="12148" y="0"/>
                  </a:moveTo>
                  <a:lnTo>
                    <a:pt x="3169154" y="0"/>
                  </a:lnTo>
                  <a:cubicBezTo>
                    <a:pt x="3172375" y="0"/>
                    <a:pt x="3175465" y="1280"/>
                    <a:pt x="3177743" y="3558"/>
                  </a:cubicBezTo>
                  <a:cubicBezTo>
                    <a:pt x="3180021" y="5836"/>
                    <a:pt x="3181301" y="8926"/>
                    <a:pt x="3181301" y="12148"/>
                  </a:cubicBezTo>
                  <a:lnTo>
                    <a:pt x="3181301" y="244245"/>
                  </a:lnTo>
                  <a:cubicBezTo>
                    <a:pt x="3181301" y="247467"/>
                    <a:pt x="3180021" y="250557"/>
                    <a:pt x="3177743" y="252835"/>
                  </a:cubicBezTo>
                  <a:cubicBezTo>
                    <a:pt x="3175465" y="255113"/>
                    <a:pt x="3172375" y="256393"/>
                    <a:pt x="3169154" y="256393"/>
                  </a:cubicBezTo>
                  <a:lnTo>
                    <a:pt x="12148" y="256393"/>
                  </a:lnTo>
                  <a:cubicBezTo>
                    <a:pt x="8926" y="256393"/>
                    <a:pt x="5836" y="255113"/>
                    <a:pt x="3558" y="252835"/>
                  </a:cubicBezTo>
                  <a:cubicBezTo>
                    <a:pt x="1280" y="250557"/>
                    <a:pt x="0" y="247467"/>
                    <a:pt x="0" y="244245"/>
                  </a:cubicBezTo>
                  <a:lnTo>
                    <a:pt x="0" y="12148"/>
                  </a:lnTo>
                  <a:cubicBezTo>
                    <a:pt x="0" y="8926"/>
                    <a:pt x="1280" y="5836"/>
                    <a:pt x="3558" y="3558"/>
                  </a:cubicBezTo>
                  <a:cubicBezTo>
                    <a:pt x="5836" y="1280"/>
                    <a:pt x="8926" y="0"/>
                    <a:pt x="12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0" name="TextBox 200"/>
            <p:cNvSpPr txBox="1"/>
            <p:nvPr/>
          </p:nvSpPr>
          <p:spPr>
            <a:xfrm>
              <a:off x="0" y="-19050"/>
              <a:ext cx="3181301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11919108" y="7018461"/>
            <a:ext cx="5751432" cy="462280"/>
            <a:chOff x="0" y="0"/>
            <a:chExt cx="3189898" cy="256393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3189898" cy="256393"/>
            </a:xfrm>
            <a:custGeom>
              <a:avLst/>
              <a:gdLst/>
              <a:ahLst/>
              <a:cxnLst/>
              <a:rect l="l" t="t" r="r" b="b"/>
              <a:pathLst>
                <a:path w="3189898" h="256393">
                  <a:moveTo>
                    <a:pt x="12115" y="0"/>
                  </a:moveTo>
                  <a:lnTo>
                    <a:pt x="3177783" y="0"/>
                  </a:lnTo>
                  <a:cubicBezTo>
                    <a:pt x="3180996" y="0"/>
                    <a:pt x="3184077" y="1276"/>
                    <a:pt x="3186349" y="3548"/>
                  </a:cubicBezTo>
                  <a:cubicBezTo>
                    <a:pt x="3188621" y="5820"/>
                    <a:pt x="3189898" y="8902"/>
                    <a:pt x="3189898" y="12115"/>
                  </a:cubicBezTo>
                  <a:lnTo>
                    <a:pt x="3189898" y="244278"/>
                  </a:lnTo>
                  <a:cubicBezTo>
                    <a:pt x="3189898" y="250969"/>
                    <a:pt x="3184474" y="256393"/>
                    <a:pt x="3177783" y="256393"/>
                  </a:cubicBezTo>
                  <a:lnTo>
                    <a:pt x="12115" y="256393"/>
                  </a:lnTo>
                  <a:cubicBezTo>
                    <a:pt x="5424" y="256393"/>
                    <a:pt x="0" y="250969"/>
                    <a:pt x="0" y="244278"/>
                  </a:cubicBezTo>
                  <a:lnTo>
                    <a:pt x="0" y="12115"/>
                  </a:lnTo>
                  <a:cubicBezTo>
                    <a:pt x="0" y="5424"/>
                    <a:pt x="5424" y="0"/>
                    <a:pt x="1211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3" name="TextBox 203"/>
            <p:cNvSpPr txBox="1"/>
            <p:nvPr/>
          </p:nvSpPr>
          <p:spPr>
            <a:xfrm>
              <a:off x="0" y="-19050"/>
              <a:ext cx="3189898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1927387" y="7600237"/>
            <a:ext cx="5735932" cy="462280"/>
            <a:chOff x="0" y="0"/>
            <a:chExt cx="3181301" cy="256393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3181301" cy="256393"/>
            </a:xfrm>
            <a:custGeom>
              <a:avLst/>
              <a:gdLst/>
              <a:ahLst/>
              <a:cxnLst/>
              <a:rect l="l" t="t" r="r" b="b"/>
              <a:pathLst>
                <a:path w="3181301" h="256393">
                  <a:moveTo>
                    <a:pt x="12148" y="0"/>
                  </a:moveTo>
                  <a:lnTo>
                    <a:pt x="3169154" y="0"/>
                  </a:lnTo>
                  <a:cubicBezTo>
                    <a:pt x="3172375" y="0"/>
                    <a:pt x="3175465" y="1280"/>
                    <a:pt x="3177743" y="3558"/>
                  </a:cubicBezTo>
                  <a:cubicBezTo>
                    <a:pt x="3180021" y="5836"/>
                    <a:pt x="3181301" y="8926"/>
                    <a:pt x="3181301" y="12148"/>
                  </a:cubicBezTo>
                  <a:lnTo>
                    <a:pt x="3181301" y="244245"/>
                  </a:lnTo>
                  <a:cubicBezTo>
                    <a:pt x="3181301" y="247467"/>
                    <a:pt x="3180021" y="250557"/>
                    <a:pt x="3177743" y="252835"/>
                  </a:cubicBezTo>
                  <a:cubicBezTo>
                    <a:pt x="3175465" y="255113"/>
                    <a:pt x="3172375" y="256393"/>
                    <a:pt x="3169154" y="256393"/>
                  </a:cubicBezTo>
                  <a:lnTo>
                    <a:pt x="12148" y="256393"/>
                  </a:lnTo>
                  <a:cubicBezTo>
                    <a:pt x="8926" y="256393"/>
                    <a:pt x="5836" y="255113"/>
                    <a:pt x="3558" y="252835"/>
                  </a:cubicBezTo>
                  <a:cubicBezTo>
                    <a:pt x="1280" y="250557"/>
                    <a:pt x="0" y="247467"/>
                    <a:pt x="0" y="244245"/>
                  </a:cubicBezTo>
                  <a:lnTo>
                    <a:pt x="0" y="12148"/>
                  </a:lnTo>
                  <a:cubicBezTo>
                    <a:pt x="0" y="8926"/>
                    <a:pt x="1280" y="5836"/>
                    <a:pt x="3558" y="3558"/>
                  </a:cubicBezTo>
                  <a:cubicBezTo>
                    <a:pt x="5836" y="1280"/>
                    <a:pt x="8926" y="0"/>
                    <a:pt x="12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6" name="TextBox 206"/>
            <p:cNvSpPr txBox="1"/>
            <p:nvPr/>
          </p:nvSpPr>
          <p:spPr>
            <a:xfrm>
              <a:off x="0" y="-19050"/>
              <a:ext cx="3181301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207" name="Group 207"/>
          <p:cNvGrpSpPr/>
          <p:nvPr/>
        </p:nvGrpSpPr>
        <p:grpSpPr>
          <a:xfrm>
            <a:off x="11927387" y="8212878"/>
            <a:ext cx="5771733" cy="462280"/>
            <a:chOff x="0" y="0"/>
            <a:chExt cx="3201157" cy="256393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3201157" cy="256393"/>
            </a:xfrm>
            <a:custGeom>
              <a:avLst/>
              <a:gdLst/>
              <a:ahLst/>
              <a:cxnLst/>
              <a:rect l="l" t="t" r="r" b="b"/>
              <a:pathLst>
                <a:path w="3201157" h="256393">
                  <a:moveTo>
                    <a:pt x="12072" y="0"/>
                  </a:moveTo>
                  <a:lnTo>
                    <a:pt x="3189085" y="0"/>
                  </a:lnTo>
                  <a:cubicBezTo>
                    <a:pt x="3195752" y="0"/>
                    <a:pt x="3201157" y="5405"/>
                    <a:pt x="3201157" y="12072"/>
                  </a:cubicBezTo>
                  <a:lnTo>
                    <a:pt x="3201157" y="244321"/>
                  </a:lnTo>
                  <a:cubicBezTo>
                    <a:pt x="3201157" y="250988"/>
                    <a:pt x="3195752" y="256393"/>
                    <a:pt x="3189085" y="256393"/>
                  </a:cubicBezTo>
                  <a:lnTo>
                    <a:pt x="12072" y="256393"/>
                  </a:lnTo>
                  <a:cubicBezTo>
                    <a:pt x="5405" y="256393"/>
                    <a:pt x="0" y="250988"/>
                    <a:pt x="0" y="244321"/>
                  </a:cubicBezTo>
                  <a:lnTo>
                    <a:pt x="0" y="12072"/>
                  </a:lnTo>
                  <a:cubicBezTo>
                    <a:pt x="0" y="5405"/>
                    <a:pt x="5405" y="0"/>
                    <a:pt x="1207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9" name="TextBox 209"/>
            <p:cNvSpPr txBox="1"/>
            <p:nvPr/>
          </p:nvSpPr>
          <p:spPr>
            <a:xfrm>
              <a:off x="0" y="-19050"/>
              <a:ext cx="3201157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l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11956572" y="8830621"/>
            <a:ext cx="5811130" cy="462280"/>
            <a:chOff x="0" y="0"/>
            <a:chExt cx="3223008" cy="256393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3223008" cy="256393"/>
            </a:xfrm>
            <a:custGeom>
              <a:avLst/>
              <a:gdLst/>
              <a:ahLst/>
              <a:cxnLst/>
              <a:rect l="l" t="t" r="r" b="b"/>
              <a:pathLst>
                <a:path w="3223008" h="256393">
                  <a:moveTo>
                    <a:pt x="11990" y="0"/>
                  </a:moveTo>
                  <a:lnTo>
                    <a:pt x="3211017" y="0"/>
                  </a:lnTo>
                  <a:cubicBezTo>
                    <a:pt x="3217639" y="0"/>
                    <a:pt x="3223008" y="5368"/>
                    <a:pt x="3223008" y="11990"/>
                  </a:cubicBezTo>
                  <a:lnTo>
                    <a:pt x="3223008" y="244403"/>
                  </a:lnTo>
                  <a:cubicBezTo>
                    <a:pt x="3223008" y="251025"/>
                    <a:pt x="3217639" y="256393"/>
                    <a:pt x="3211017" y="256393"/>
                  </a:cubicBezTo>
                  <a:lnTo>
                    <a:pt x="11990" y="256393"/>
                  </a:lnTo>
                  <a:cubicBezTo>
                    <a:pt x="5368" y="256393"/>
                    <a:pt x="0" y="251025"/>
                    <a:pt x="0" y="244403"/>
                  </a:cubicBezTo>
                  <a:lnTo>
                    <a:pt x="0" y="11990"/>
                  </a:lnTo>
                  <a:cubicBezTo>
                    <a:pt x="0" y="5368"/>
                    <a:pt x="5368" y="0"/>
                    <a:pt x="1199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2" name="TextBox 212"/>
            <p:cNvSpPr txBox="1"/>
            <p:nvPr/>
          </p:nvSpPr>
          <p:spPr>
            <a:xfrm>
              <a:off x="0" y="-19050"/>
              <a:ext cx="3223008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ctr">
                <a:lnSpc>
                  <a:spcPts val="1098"/>
                </a:lnSpc>
              </a:pPr>
              <a:endParaRPr/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11980559" y="9383305"/>
            <a:ext cx="5830194" cy="462280"/>
            <a:chOff x="0" y="0"/>
            <a:chExt cx="3233581" cy="256393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3233581" cy="256393"/>
            </a:xfrm>
            <a:custGeom>
              <a:avLst/>
              <a:gdLst/>
              <a:ahLst/>
              <a:cxnLst/>
              <a:rect l="l" t="t" r="r" b="b"/>
              <a:pathLst>
                <a:path w="3233581" h="256393">
                  <a:moveTo>
                    <a:pt x="11951" y="0"/>
                  </a:moveTo>
                  <a:lnTo>
                    <a:pt x="3221630" y="0"/>
                  </a:lnTo>
                  <a:cubicBezTo>
                    <a:pt x="3224800" y="0"/>
                    <a:pt x="3227839" y="1259"/>
                    <a:pt x="3230081" y="3500"/>
                  </a:cubicBezTo>
                  <a:cubicBezTo>
                    <a:pt x="3232322" y="5742"/>
                    <a:pt x="3233581" y="8781"/>
                    <a:pt x="3233581" y="11951"/>
                  </a:cubicBezTo>
                  <a:lnTo>
                    <a:pt x="3233581" y="244442"/>
                  </a:lnTo>
                  <a:cubicBezTo>
                    <a:pt x="3233581" y="247612"/>
                    <a:pt x="3232322" y="250651"/>
                    <a:pt x="3230081" y="252893"/>
                  </a:cubicBezTo>
                  <a:cubicBezTo>
                    <a:pt x="3227839" y="255134"/>
                    <a:pt x="3224800" y="256393"/>
                    <a:pt x="3221630" y="256393"/>
                  </a:cubicBezTo>
                  <a:lnTo>
                    <a:pt x="11951" y="256393"/>
                  </a:lnTo>
                  <a:cubicBezTo>
                    <a:pt x="8781" y="256393"/>
                    <a:pt x="5742" y="255134"/>
                    <a:pt x="3500" y="252893"/>
                  </a:cubicBezTo>
                  <a:cubicBezTo>
                    <a:pt x="1259" y="250651"/>
                    <a:pt x="0" y="247612"/>
                    <a:pt x="0" y="244442"/>
                  </a:cubicBezTo>
                  <a:lnTo>
                    <a:pt x="0" y="11951"/>
                  </a:lnTo>
                  <a:cubicBezTo>
                    <a:pt x="0" y="8781"/>
                    <a:pt x="1259" y="5742"/>
                    <a:pt x="3500" y="3500"/>
                  </a:cubicBezTo>
                  <a:cubicBezTo>
                    <a:pt x="5742" y="1259"/>
                    <a:pt x="8781" y="0"/>
                    <a:pt x="1195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5" name="TextBox 215"/>
            <p:cNvSpPr txBox="1"/>
            <p:nvPr/>
          </p:nvSpPr>
          <p:spPr>
            <a:xfrm>
              <a:off x="0" y="-19050"/>
              <a:ext cx="3233581" cy="275443"/>
            </a:xfrm>
            <a:prstGeom prst="rect">
              <a:avLst/>
            </a:prstGeom>
          </p:spPr>
          <p:txBody>
            <a:bodyPr lIns="29901" tIns="29901" rIns="29901" bIns="29901" rtlCol="0" anchor="ctr"/>
            <a:lstStyle/>
            <a:p>
              <a:pPr algn="ctr">
                <a:lnSpc>
                  <a:spcPts val="1098"/>
                </a:lnSpc>
              </a:pPr>
              <a:endParaRPr/>
            </a:p>
          </p:txBody>
        </p:sp>
      </p:grpSp>
      <p:sp>
        <p:nvSpPr>
          <p:cNvPr id="216" name="TextBox 216"/>
          <p:cNvSpPr txBox="1"/>
          <p:nvPr/>
        </p:nvSpPr>
        <p:spPr>
          <a:xfrm>
            <a:off x="12138083" y="2501193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Tools like LabelImg or VoTT for labeling images.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TextBox 217"/>
          <p:cNvSpPr txBox="1"/>
          <p:nvPr/>
        </p:nvSpPr>
        <p:spPr>
          <a:xfrm>
            <a:off x="12138083" y="3007894"/>
            <a:ext cx="5751432" cy="6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Techniques like flipping, cropping, and brightness adjustments </a:t>
            </a:r>
          </a:p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enhance data variety.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TextBox 218"/>
          <p:cNvSpPr txBox="1"/>
          <p:nvPr/>
        </p:nvSpPr>
        <p:spPr>
          <a:xfrm>
            <a:off x="12138083" y="3671695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Standardizing data formats and scaling pixel values.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TextBox 219"/>
          <p:cNvSpPr txBox="1"/>
          <p:nvPr/>
        </p:nvSpPr>
        <p:spPr>
          <a:xfrm>
            <a:off x="12138083" y="4286261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Efficient real-time detection model.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TextBox 220"/>
          <p:cNvSpPr txBox="1"/>
          <p:nvPr/>
        </p:nvSpPr>
        <p:spPr>
          <a:xfrm>
            <a:off x="12138083" y="4839239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Shot Detector for faster inference.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TextBox 221"/>
          <p:cNvSpPr txBox="1"/>
          <p:nvPr/>
        </p:nvSpPr>
        <p:spPr>
          <a:xfrm>
            <a:off x="12138083" y="5380420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Learning rate, batch size, number of epochs, etc.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TextBox 222"/>
          <p:cNvSpPr txBox="1"/>
          <p:nvPr/>
        </p:nvSpPr>
        <p:spPr>
          <a:xfrm>
            <a:off x="12138083" y="5981424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Accelerated hardware for faster training.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TextBox 223"/>
          <p:cNvSpPr txBox="1"/>
          <p:nvPr/>
        </p:nvSpPr>
        <p:spPr>
          <a:xfrm>
            <a:off x="12138083" y="6521400"/>
            <a:ext cx="4857932" cy="6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Measures overlap between predicted and actual bounding boxes.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TextBox 224"/>
          <p:cNvSpPr txBox="1"/>
          <p:nvPr/>
        </p:nvSpPr>
        <p:spPr>
          <a:xfrm>
            <a:off x="12138083" y="7125471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Evaluates precision and recall across classes.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TextBox 225"/>
          <p:cNvSpPr txBox="1"/>
          <p:nvPr/>
        </p:nvSpPr>
        <p:spPr>
          <a:xfrm>
            <a:off x="12138083" y="7654382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Adjusting hyperparameters for better performance.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TextBox 226"/>
          <p:cNvSpPr txBox="1"/>
          <p:nvPr/>
        </p:nvSpPr>
        <p:spPr>
          <a:xfrm>
            <a:off x="12138083" y="8270557"/>
            <a:ext cx="4857932" cy="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Reducing precision for deployment.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TextBox 227"/>
          <p:cNvSpPr txBox="1"/>
          <p:nvPr/>
        </p:nvSpPr>
        <p:spPr>
          <a:xfrm>
            <a:off x="12138083" y="8926400"/>
            <a:ext cx="4857932" cy="6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Raspberry Pi, ESP32, and other lightweight systems.</a:t>
            </a: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737"/>
              </a:lnSpc>
            </a:pPr>
            <a:endParaRPr lang="en-US" sz="1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TextBox 228"/>
          <p:cNvSpPr txBox="1"/>
          <p:nvPr/>
        </p:nvSpPr>
        <p:spPr>
          <a:xfrm>
            <a:off x="12138083" y="9458325"/>
            <a:ext cx="4857932" cy="20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AWS, Google Cloud, or Azure for scalable processing.</a:t>
            </a:r>
          </a:p>
        </p:txBody>
      </p:sp>
      <p:sp>
        <p:nvSpPr>
          <p:cNvPr id="229" name="AutoShape 229"/>
          <p:cNvSpPr/>
          <p:nvPr/>
        </p:nvSpPr>
        <p:spPr>
          <a:xfrm flipV="1">
            <a:off x="7411233" y="8888734"/>
            <a:ext cx="0" cy="57496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0" name="AutoShape 230"/>
          <p:cNvSpPr/>
          <p:nvPr/>
        </p:nvSpPr>
        <p:spPr>
          <a:xfrm flipV="1">
            <a:off x="7411233" y="3184662"/>
            <a:ext cx="0" cy="74781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1" name="AutoShape 231"/>
          <p:cNvSpPr/>
          <p:nvPr/>
        </p:nvSpPr>
        <p:spPr>
          <a:xfrm flipV="1">
            <a:off x="7399275" y="4305311"/>
            <a:ext cx="0" cy="67991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2" name="AutoShape 232"/>
          <p:cNvSpPr/>
          <p:nvPr/>
        </p:nvSpPr>
        <p:spPr>
          <a:xfrm flipV="1">
            <a:off x="7411233" y="2079315"/>
            <a:ext cx="0" cy="64074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3" name="AutoShape 233"/>
          <p:cNvSpPr/>
          <p:nvPr/>
        </p:nvSpPr>
        <p:spPr>
          <a:xfrm flipV="1">
            <a:off x="7375984" y="7886079"/>
            <a:ext cx="158" cy="55793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4" name="AutoShape 234"/>
          <p:cNvSpPr/>
          <p:nvPr/>
        </p:nvSpPr>
        <p:spPr>
          <a:xfrm flipV="1">
            <a:off x="7399275" y="6703831"/>
            <a:ext cx="21890" cy="69581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5" name="AutoShape 235"/>
          <p:cNvSpPr/>
          <p:nvPr/>
        </p:nvSpPr>
        <p:spPr>
          <a:xfrm flipV="1">
            <a:off x="7381221" y="5571714"/>
            <a:ext cx="0" cy="66079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6" name="AutoShape 236"/>
          <p:cNvSpPr/>
          <p:nvPr/>
        </p:nvSpPr>
        <p:spPr>
          <a:xfrm>
            <a:off x="7421165" y="2086269"/>
            <a:ext cx="110600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7" name="AutoShape 237"/>
          <p:cNvSpPr/>
          <p:nvPr/>
        </p:nvSpPr>
        <p:spPr>
          <a:xfrm>
            <a:off x="7399275" y="2713104"/>
            <a:ext cx="112789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8" name="AutoShape 238"/>
          <p:cNvSpPr/>
          <p:nvPr/>
        </p:nvSpPr>
        <p:spPr>
          <a:xfrm>
            <a:off x="7421165" y="3184662"/>
            <a:ext cx="116370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9" name="AutoShape 239"/>
          <p:cNvSpPr/>
          <p:nvPr/>
        </p:nvSpPr>
        <p:spPr>
          <a:xfrm flipV="1">
            <a:off x="7397089" y="3918019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0" name="AutoShape 240"/>
          <p:cNvSpPr/>
          <p:nvPr/>
        </p:nvSpPr>
        <p:spPr>
          <a:xfrm flipV="1">
            <a:off x="7396931" y="4975751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1" name="AutoShape 241"/>
          <p:cNvSpPr/>
          <p:nvPr/>
        </p:nvSpPr>
        <p:spPr>
          <a:xfrm flipV="1">
            <a:off x="7381221" y="4312265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2" name="AutoShape 242"/>
          <p:cNvSpPr/>
          <p:nvPr/>
        </p:nvSpPr>
        <p:spPr>
          <a:xfrm flipV="1">
            <a:off x="7421201" y="6708593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3" name="AutoShape 243"/>
          <p:cNvSpPr/>
          <p:nvPr/>
        </p:nvSpPr>
        <p:spPr>
          <a:xfrm flipV="1">
            <a:off x="7380905" y="7387511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4" name="AutoShape 244"/>
          <p:cNvSpPr/>
          <p:nvPr/>
        </p:nvSpPr>
        <p:spPr>
          <a:xfrm flipV="1">
            <a:off x="7381380" y="6227754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5" name="AutoShape 245"/>
          <p:cNvSpPr/>
          <p:nvPr/>
        </p:nvSpPr>
        <p:spPr>
          <a:xfrm flipV="1">
            <a:off x="7381538" y="5567142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6" name="AutoShape 246"/>
          <p:cNvSpPr/>
          <p:nvPr/>
        </p:nvSpPr>
        <p:spPr>
          <a:xfrm flipV="1">
            <a:off x="7411392" y="8877648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7" name="AutoShape 247"/>
          <p:cNvSpPr/>
          <p:nvPr/>
        </p:nvSpPr>
        <p:spPr>
          <a:xfrm flipV="1">
            <a:off x="7376021" y="8444679"/>
            <a:ext cx="1187463" cy="91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8" name="AutoShape 248"/>
          <p:cNvSpPr/>
          <p:nvPr/>
        </p:nvSpPr>
        <p:spPr>
          <a:xfrm flipV="1">
            <a:off x="7361124" y="7876744"/>
            <a:ext cx="1223727" cy="457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9" name="AutoShape 249"/>
          <p:cNvSpPr/>
          <p:nvPr/>
        </p:nvSpPr>
        <p:spPr>
          <a:xfrm>
            <a:off x="7411233" y="9463698"/>
            <a:ext cx="117363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0" name="Freeform 250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2" r="-1162"/>
            </a:stretch>
          </a:blipFill>
        </p:spPr>
      </p:sp>
      <p:grpSp>
        <p:nvGrpSpPr>
          <p:cNvPr id="251" name="Group 251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89647">
            <a:off x="10137777" y="5864183"/>
            <a:ext cx="2006241" cy="921471"/>
          </a:xfrm>
          <a:custGeom>
            <a:avLst/>
            <a:gdLst/>
            <a:ahLst/>
            <a:cxnLst/>
            <a:rect l="l" t="t" r="r" b="b"/>
            <a:pathLst>
              <a:path w="2006241" h="921471">
                <a:moveTo>
                  <a:pt x="0" y="0"/>
                </a:moveTo>
                <a:lnTo>
                  <a:pt x="2006241" y="0"/>
                </a:lnTo>
                <a:lnTo>
                  <a:pt x="2006241" y="921471"/>
                </a:lnTo>
                <a:lnTo>
                  <a:pt x="0" y="92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359502">
            <a:off x="9576390" y="4592345"/>
            <a:ext cx="2027261" cy="931126"/>
          </a:xfrm>
          <a:custGeom>
            <a:avLst/>
            <a:gdLst/>
            <a:ahLst/>
            <a:cxnLst/>
            <a:rect l="l" t="t" r="r" b="b"/>
            <a:pathLst>
              <a:path w="2027261" h="931126">
                <a:moveTo>
                  <a:pt x="0" y="0"/>
                </a:moveTo>
                <a:lnTo>
                  <a:pt x="2027261" y="0"/>
                </a:lnTo>
                <a:lnTo>
                  <a:pt x="2027261" y="931126"/>
                </a:lnTo>
                <a:lnTo>
                  <a:pt x="0" y="93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33748" y="5397221"/>
            <a:ext cx="1707075" cy="784064"/>
          </a:xfrm>
          <a:custGeom>
            <a:avLst/>
            <a:gdLst/>
            <a:ahLst/>
            <a:cxnLst/>
            <a:rect l="l" t="t" r="r" b="b"/>
            <a:pathLst>
              <a:path w="1707075" h="784064">
                <a:moveTo>
                  <a:pt x="0" y="0"/>
                </a:moveTo>
                <a:lnTo>
                  <a:pt x="1707075" y="0"/>
                </a:lnTo>
                <a:lnTo>
                  <a:pt x="1707075" y="784063"/>
                </a:lnTo>
                <a:lnTo>
                  <a:pt x="0" y="78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77636">
            <a:off x="7380927" y="4212853"/>
            <a:ext cx="1831808" cy="841354"/>
          </a:xfrm>
          <a:custGeom>
            <a:avLst/>
            <a:gdLst/>
            <a:ahLst/>
            <a:cxnLst/>
            <a:rect l="l" t="t" r="r" b="b"/>
            <a:pathLst>
              <a:path w="1831808" h="841354">
                <a:moveTo>
                  <a:pt x="0" y="0"/>
                </a:moveTo>
                <a:lnTo>
                  <a:pt x="1831808" y="0"/>
                </a:lnTo>
                <a:lnTo>
                  <a:pt x="1831808" y="841353"/>
                </a:lnTo>
                <a:lnTo>
                  <a:pt x="0" y="841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59063" y="5069225"/>
            <a:ext cx="2688700" cy="1774542"/>
          </a:xfrm>
          <a:custGeom>
            <a:avLst/>
            <a:gdLst/>
            <a:ahLst/>
            <a:cxnLst/>
            <a:rect l="l" t="t" r="r" b="b"/>
            <a:pathLst>
              <a:path w="2688700" h="1774542">
                <a:moveTo>
                  <a:pt x="0" y="0"/>
                </a:moveTo>
                <a:lnTo>
                  <a:pt x="2688700" y="0"/>
                </a:lnTo>
                <a:lnTo>
                  <a:pt x="2688700" y="1774542"/>
                </a:lnTo>
                <a:lnTo>
                  <a:pt x="0" y="177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85608" y="3781001"/>
            <a:ext cx="1426992" cy="888907"/>
          </a:xfrm>
          <a:custGeom>
            <a:avLst/>
            <a:gdLst/>
            <a:ahLst/>
            <a:cxnLst/>
            <a:rect l="l" t="t" r="r" b="b"/>
            <a:pathLst>
              <a:path w="1426992" h="888907">
                <a:moveTo>
                  <a:pt x="0" y="0"/>
                </a:moveTo>
                <a:lnTo>
                  <a:pt x="1426992" y="0"/>
                </a:lnTo>
                <a:lnTo>
                  <a:pt x="1426992" y="888907"/>
                </a:lnTo>
                <a:lnTo>
                  <a:pt x="0" y="88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63125" y="2829253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5"/>
                </a:lnTo>
                <a:lnTo>
                  <a:pt x="0" y="835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05239" y="2984323"/>
            <a:ext cx="1439064" cy="896427"/>
          </a:xfrm>
          <a:custGeom>
            <a:avLst/>
            <a:gdLst/>
            <a:ahLst/>
            <a:cxnLst/>
            <a:rect l="l" t="t" r="r" b="b"/>
            <a:pathLst>
              <a:path w="1439064" h="896427">
                <a:moveTo>
                  <a:pt x="0" y="0"/>
                </a:moveTo>
                <a:lnTo>
                  <a:pt x="1439064" y="0"/>
                </a:lnTo>
                <a:lnTo>
                  <a:pt x="1439064" y="896427"/>
                </a:lnTo>
                <a:lnTo>
                  <a:pt x="0" y="896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42610" y="3704556"/>
            <a:ext cx="1512034" cy="941882"/>
          </a:xfrm>
          <a:custGeom>
            <a:avLst/>
            <a:gdLst/>
            <a:ahLst/>
            <a:cxnLst/>
            <a:rect l="l" t="t" r="r" b="b"/>
            <a:pathLst>
              <a:path w="1512034" h="941882">
                <a:moveTo>
                  <a:pt x="0" y="0"/>
                </a:moveTo>
                <a:lnTo>
                  <a:pt x="1512035" y="0"/>
                </a:lnTo>
                <a:lnTo>
                  <a:pt x="1512035" y="941882"/>
                </a:lnTo>
                <a:lnTo>
                  <a:pt x="0" y="941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6668" y="4241387"/>
            <a:ext cx="1426992" cy="888907"/>
          </a:xfrm>
          <a:custGeom>
            <a:avLst/>
            <a:gdLst/>
            <a:ahLst/>
            <a:cxnLst/>
            <a:rect l="l" t="t" r="r" b="b"/>
            <a:pathLst>
              <a:path w="1426992" h="888907">
                <a:moveTo>
                  <a:pt x="0" y="0"/>
                </a:moveTo>
                <a:lnTo>
                  <a:pt x="1426992" y="0"/>
                </a:lnTo>
                <a:lnTo>
                  <a:pt x="1426992" y="888907"/>
                </a:lnTo>
                <a:lnTo>
                  <a:pt x="0" y="88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37699" y="2851549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4"/>
                </a:lnTo>
                <a:lnTo>
                  <a:pt x="0" y="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21103" y="3048985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5"/>
                </a:lnTo>
                <a:lnTo>
                  <a:pt x="0" y="835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99925" y="2892608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5"/>
                </a:lnTo>
                <a:lnTo>
                  <a:pt x="0" y="835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99909" y="5847247"/>
            <a:ext cx="1426992" cy="888907"/>
          </a:xfrm>
          <a:custGeom>
            <a:avLst/>
            <a:gdLst/>
            <a:ahLst/>
            <a:cxnLst/>
            <a:rect l="l" t="t" r="r" b="b"/>
            <a:pathLst>
              <a:path w="1426992" h="888907">
                <a:moveTo>
                  <a:pt x="0" y="0"/>
                </a:moveTo>
                <a:lnTo>
                  <a:pt x="1426992" y="0"/>
                </a:lnTo>
                <a:lnTo>
                  <a:pt x="1426992" y="888907"/>
                </a:lnTo>
                <a:lnTo>
                  <a:pt x="0" y="88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39012" y="7466963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3" y="0"/>
                </a:lnTo>
                <a:lnTo>
                  <a:pt x="1341953" y="835934"/>
                </a:lnTo>
                <a:lnTo>
                  <a:pt x="0" y="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965598" y="7775211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5"/>
                </a:lnTo>
                <a:lnTo>
                  <a:pt x="0" y="835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056584" y="4578470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5"/>
                </a:lnTo>
                <a:lnTo>
                  <a:pt x="0" y="835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22075" y="5384670"/>
            <a:ext cx="1426992" cy="888907"/>
          </a:xfrm>
          <a:custGeom>
            <a:avLst/>
            <a:gdLst/>
            <a:ahLst/>
            <a:cxnLst/>
            <a:rect l="l" t="t" r="r" b="b"/>
            <a:pathLst>
              <a:path w="1426992" h="888907">
                <a:moveTo>
                  <a:pt x="0" y="0"/>
                </a:moveTo>
                <a:lnTo>
                  <a:pt x="1426992" y="0"/>
                </a:lnTo>
                <a:lnTo>
                  <a:pt x="1426992" y="888907"/>
                </a:lnTo>
                <a:lnTo>
                  <a:pt x="0" y="88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026799" y="7354369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4"/>
                </a:lnTo>
                <a:lnTo>
                  <a:pt x="0" y="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9627" y="6316674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3" y="0"/>
                </a:lnTo>
                <a:lnTo>
                  <a:pt x="1341953" y="835934"/>
                </a:lnTo>
                <a:lnTo>
                  <a:pt x="0" y="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554127" y="6933491"/>
            <a:ext cx="1341954" cy="835935"/>
          </a:xfrm>
          <a:custGeom>
            <a:avLst/>
            <a:gdLst/>
            <a:ahLst/>
            <a:cxnLst/>
            <a:rect l="l" t="t" r="r" b="b"/>
            <a:pathLst>
              <a:path w="1341954" h="835935">
                <a:moveTo>
                  <a:pt x="0" y="0"/>
                </a:moveTo>
                <a:lnTo>
                  <a:pt x="1341954" y="0"/>
                </a:lnTo>
                <a:lnTo>
                  <a:pt x="1341954" y="835934"/>
                </a:lnTo>
                <a:lnTo>
                  <a:pt x="0" y="8359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697776" y="4021162"/>
            <a:ext cx="599054" cy="3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Users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71863" y="3082990"/>
            <a:ext cx="1045756" cy="2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End Users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976015" y="1831544"/>
            <a:ext cx="2887722" cy="860957"/>
            <a:chOff x="0" y="0"/>
            <a:chExt cx="909381" cy="2711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09381" cy="271126"/>
            </a:xfrm>
            <a:custGeom>
              <a:avLst/>
              <a:gdLst/>
              <a:ahLst/>
              <a:cxnLst/>
              <a:rect l="l" t="t" r="r" b="b"/>
              <a:pathLst>
                <a:path w="909381" h="271126">
                  <a:moveTo>
                    <a:pt x="120644" y="0"/>
                  </a:moveTo>
                  <a:lnTo>
                    <a:pt x="788737" y="0"/>
                  </a:lnTo>
                  <a:cubicBezTo>
                    <a:pt x="855367" y="0"/>
                    <a:pt x="909381" y="54014"/>
                    <a:pt x="909381" y="120644"/>
                  </a:cubicBezTo>
                  <a:lnTo>
                    <a:pt x="909381" y="150482"/>
                  </a:lnTo>
                  <a:cubicBezTo>
                    <a:pt x="909381" y="182479"/>
                    <a:pt x="896670" y="213165"/>
                    <a:pt x="874045" y="235790"/>
                  </a:cubicBezTo>
                  <a:cubicBezTo>
                    <a:pt x="851420" y="258416"/>
                    <a:pt x="820734" y="271126"/>
                    <a:pt x="788737" y="271126"/>
                  </a:cubicBezTo>
                  <a:lnTo>
                    <a:pt x="120644" y="271126"/>
                  </a:lnTo>
                  <a:cubicBezTo>
                    <a:pt x="88647" y="271126"/>
                    <a:pt x="57961" y="258416"/>
                    <a:pt x="35336" y="235790"/>
                  </a:cubicBezTo>
                  <a:cubicBezTo>
                    <a:pt x="12711" y="213165"/>
                    <a:pt x="0" y="182479"/>
                    <a:pt x="0" y="150482"/>
                  </a:cubicBezTo>
                  <a:lnTo>
                    <a:pt x="0" y="120644"/>
                  </a:lnTo>
                  <a:cubicBezTo>
                    <a:pt x="0" y="88647"/>
                    <a:pt x="12711" y="57961"/>
                    <a:pt x="35336" y="35336"/>
                  </a:cubicBezTo>
                  <a:cubicBezTo>
                    <a:pt x="57961" y="12711"/>
                    <a:pt x="88647" y="0"/>
                    <a:pt x="120644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09381" cy="309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976015" y="1807960"/>
            <a:ext cx="2701223" cy="88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142" lvl="1" indent="-181571" algn="l">
              <a:lnSpc>
                <a:spcPts val="2354"/>
              </a:lnSpc>
              <a:buFont typeface="Arial"/>
              <a:buChar char="•"/>
            </a:pPr>
            <a:r>
              <a:rPr lang="en-US" sz="168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Retailers </a:t>
            </a:r>
          </a:p>
          <a:p>
            <a:pPr marL="363142" lvl="1" indent="-181571" algn="l">
              <a:lnSpc>
                <a:spcPts val="2354"/>
              </a:lnSpc>
              <a:buFont typeface="Arial"/>
              <a:buChar char="•"/>
            </a:pPr>
            <a:r>
              <a:rPr lang="en-US" sz="168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Autonomous Vehicles </a:t>
            </a:r>
          </a:p>
          <a:p>
            <a:pPr marL="363142" lvl="1" indent="-181571" algn="l">
              <a:lnSpc>
                <a:spcPts val="2354"/>
              </a:lnSpc>
              <a:buFont typeface="Arial"/>
              <a:buChar char="•"/>
            </a:pPr>
            <a:r>
              <a:rPr lang="en-US" sz="168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Healthcare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80957" y="3143659"/>
            <a:ext cx="1287628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Developers/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Engineers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602007" y="1908795"/>
            <a:ext cx="2887722" cy="876889"/>
            <a:chOff x="0" y="0"/>
            <a:chExt cx="909381" cy="2761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9381" cy="276144"/>
            </a:xfrm>
            <a:custGeom>
              <a:avLst/>
              <a:gdLst/>
              <a:ahLst/>
              <a:cxnLst/>
              <a:rect l="l" t="t" r="r" b="b"/>
              <a:pathLst>
                <a:path w="909381" h="276144">
                  <a:moveTo>
                    <a:pt x="120644" y="0"/>
                  </a:moveTo>
                  <a:lnTo>
                    <a:pt x="788737" y="0"/>
                  </a:lnTo>
                  <a:cubicBezTo>
                    <a:pt x="855367" y="0"/>
                    <a:pt x="909381" y="54014"/>
                    <a:pt x="909381" y="120644"/>
                  </a:cubicBezTo>
                  <a:lnTo>
                    <a:pt x="909381" y="155500"/>
                  </a:lnTo>
                  <a:cubicBezTo>
                    <a:pt x="909381" y="187496"/>
                    <a:pt x="896670" y="218183"/>
                    <a:pt x="874045" y="240808"/>
                  </a:cubicBezTo>
                  <a:cubicBezTo>
                    <a:pt x="851420" y="263433"/>
                    <a:pt x="820734" y="276144"/>
                    <a:pt x="788737" y="276144"/>
                  </a:cubicBezTo>
                  <a:lnTo>
                    <a:pt x="120644" y="276144"/>
                  </a:lnTo>
                  <a:cubicBezTo>
                    <a:pt x="88647" y="276144"/>
                    <a:pt x="57961" y="263433"/>
                    <a:pt x="35336" y="240808"/>
                  </a:cubicBezTo>
                  <a:cubicBezTo>
                    <a:pt x="12711" y="218183"/>
                    <a:pt x="0" y="187496"/>
                    <a:pt x="0" y="155500"/>
                  </a:cubicBezTo>
                  <a:lnTo>
                    <a:pt x="0" y="120644"/>
                  </a:lnTo>
                  <a:cubicBezTo>
                    <a:pt x="0" y="88647"/>
                    <a:pt x="12711" y="57961"/>
                    <a:pt x="35336" y="35336"/>
                  </a:cubicBezTo>
                  <a:cubicBezTo>
                    <a:pt x="57961" y="12711"/>
                    <a:pt x="88647" y="0"/>
                    <a:pt x="120644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09381" cy="314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02007" y="1888327"/>
            <a:ext cx="2786042" cy="8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978" lvl="1" indent="-182489" algn="l">
              <a:lnSpc>
                <a:spcPts val="2366"/>
              </a:lnSpc>
              <a:buFont typeface="Arial"/>
              <a:buChar char="•"/>
            </a:pPr>
            <a:r>
              <a:rPr lang="en-US" sz="169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AI/ML Engineers </a:t>
            </a:r>
          </a:p>
          <a:p>
            <a:pPr marL="364978" lvl="1" indent="-182489" algn="l">
              <a:lnSpc>
                <a:spcPts val="2366"/>
              </a:lnSpc>
              <a:buFont typeface="Arial"/>
              <a:buChar char="•"/>
            </a:pPr>
            <a:r>
              <a:rPr lang="en-US" sz="169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Scientists </a:t>
            </a:r>
          </a:p>
          <a:p>
            <a:pPr marL="364978" lvl="1" indent="-182489" algn="l">
              <a:lnSpc>
                <a:spcPts val="2366"/>
              </a:lnSpc>
              <a:buFont typeface="Arial"/>
              <a:buChar char="•"/>
            </a:pPr>
            <a:r>
              <a:rPr lang="en-US" sz="169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Software Developers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814461" y="4790231"/>
            <a:ext cx="2786042" cy="959422"/>
            <a:chOff x="0" y="0"/>
            <a:chExt cx="877360" cy="30213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77360" cy="302134"/>
            </a:xfrm>
            <a:custGeom>
              <a:avLst/>
              <a:gdLst/>
              <a:ahLst/>
              <a:cxnLst/>
              <a:rect l="l" t="t" r="r" b="b"/>
              <a:pathLst>
                <a:path w="877360" h="302134">
                  <a:moveTo>
                    <a:pt x="125047" y="0"/>
                  </a:moveTo>
                  <a:lnTo>
                    <a:pt x="752313" y="0"/>
                  </a:lnTo>
                  <a:cubicBezTo>
                    <a:pt x="785478" y="0"/>
                    <a:pt x="817284" y="13175"/>
                    <a:pt x="840735" y="36625"/>
                  </a:cubicBezTo>
                  <a:cubicBezTo>
                    <a:pt x="864186" y="60076"/>
                    <a:pt x="877360" y="91883"/>
                    <a:pt x="877360" y="125047"/>
                  </a:cubicBezTo>
                  <a:lnTo>
                    <a:pt x="877360" y="177087"/>
                  </a:lnTo>
                  <a:cubicBezTo>
                    <a:pt x="877360" y="210252"/>
                    <a:pt x="864186" y="242058"/>
                    <a:pt x="840735" y="265509"/>
                  </a:cubicBezTo>
                  <a:cubicBezTo>
                    <a:pt x="817284" y="288960"/>
                    <a:pt x="785478" y="302134"/>
                    <a:pt x="752313" y="302134"/>
                  </a:cubicBezTo>
                  <a:lnTo>
                    <a:pt x="125047" y="302134"/>
                  </a:lnTo>
                  <a:cubicBezTo>
                    <a:pt x="91883" y="302134"/>
                    <a:pt x="60076" y="288960"/>
                    <a:pt x="36625" y="265509"/>
                  </a:cubicBezTo>
                  <a:cubicBezTo>
                    <a:pt x="13175" y="242058"/>
                    <a:pt x="0" y="210252"/>
                    <a:pt x="0" y="177087"/>
                  </a:cubicBezTo>
                  <a:lnTo>
                    <a:pt x="0" y="125047"/>
                  </a:lnTo>
                  <a:cubicBezTo>
                    <a:pt x="0" y="91883"/>
                    <a:pt x="13175" y="60076"/>
                    <a:pt x="36625" y="36625"/>
                  </a:cubicBezTo>
                  <a:cubicBezTo>
                    <a:pt x="60076" y="13175"/>
                    <a:pt x="91883" y="0"/>
                    <a:pt x="125047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77360" cy="340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026915" y="4807492"/>
            <a:ext cx="2361134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Product Managers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Executives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Operations Teams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080484" y="3842650"/>
            <a:ext cx="1255863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1"/>
              </a:lnSpc>
              <a:spcBef>
                <a:spcPct val="0"/>
              </a:spcBef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Stakeholder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98149" y="4551083"/>
            <a:ext cx="1217626" cy="3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Technology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09671" y="2881844"/>
            <a:ext cx="1198009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Machine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Learning &amp; AI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8437300" y="1780601"/>
            <a:ext cx="2542751" cy="943490"/>
            <a:chOff x="0" y="0"/>
            <a:chExt cx="800745" cy="29711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00745" cy="297117"/>
            </a:xfrm>
            <a:custGeom>
              <a:avLst/>
              <a:gdLst/>
              <a:ahLst/>
              <a:cxnLst/>
              <a:rect l="l" t="t" r="r" b="b"/>
              <a:pathLst>
                <a:path w="800745" h="297117">
                  <a:moveTo>
                    <a:pt x="137012" y="0"/>
                  </a:moveTo>
                  <a:lnTo>
                    <a:pt x="663733" y="0"/>
                  </a:lnTo>
                  <a:cubicBezTo>
                    <a:pt x="739403" y="0"/>
                    <a:pt x="800745" y="61342"/>
                    <a:pt x="800745" y="137012"/>
                  </a:cubicBezTo>
                  <a:lnTo>
                    <a:pt x="800745" y="160105"/>
                  </a:lnTo>
                  <a:cubicBezTo>
                    <a:pt x="800745" y="196443"/>
                    <a:pt x="786310" y="231293"/>
                    <a:pt x="760615" y="256987"/>
                  </a:cubicBezTo>
                  <a:cubicBezTo>
                    <a:pt x="734921" y="282682"/>
                    <a:pt x="700071" y="297117"/>
                    <a:pt x="663733" y="297117"/>
                  </a:cubicBezTo>
                  <a:lnTo>
                    <a:pt x="137012" y="297117"/>
                  </a:lnTo>
                  <a:cubicBezTo>
                    <a:pt x="100674" y="297117"/>
                    <a:pt x="65824" y="282682"/>
                    <a:pt x="40130" y="256987"/>
                  </a:cubicBezTo>
                  <a:cubicBezTo>
                    <a:pt x="14435" y="231293"/>
                    <a:pt x="0" y="196443"/>
                    <a:pt x="0" y="160105"/>
                  </a:cubicBezTo>
                  <a:lnTo>
                    <a:pt x="0" y="137012"/>
                  </a:lnTo>
                  <a:cubicBezTo>
                    <a:pt x="0" y="100674"/>
                    <a:pt x="14435" y="65824"/>
                    <a:pt x="40130" y="40130"/>
                  </a:cubicBezTo>
                  <a:cubicBezTo>
                    <a:pt x="65824" y="14435"/>
                    <a:pt x="100674" y="0"/>
                    <a:pt x="137012" y="0"/>
                  </a:cubicBezTo>
                  <a:close/>
                </a:path>
              </a:pathLst>
            </a:custGeom>
            <a:solidFill>
              <a:srgbClr val="CEC2A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00745" cy="335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629355" y="1770688"/>
            <a:ext cx="2214290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Deep Learning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Transfer Learning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Edge AI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15775" y="3190115"/>
            <a:ext cx="731392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Data &amp;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 Dataset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228602" y="1990669"/>
            <a:ext cx="2157930" cy="929275"/>
            <a:chOff x="0" y="0"/>
            <a:chExt cx="679560" cy="2926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79560" cy="292640"/>
            </a:xfrm>
            <a:custGeom>
              <a:avLst/>
              <a:gdLst/>
              <a:ahLst/>
              <a:cxnLst/>
              <a:rect l="l" t="t" r="r" b="b"/>
              <a:pathLst>
                <a:path w="679560" h="292640">
                  <a:moveTo>
                    <a:pt x="146320" y="0"/>
                  </a:moveTo>
                  <a:lnTo>
                    <a:pt x="533239" y="0"/>
                  </a:lnTo>
                  <a:cubicBezTo>
                    <a:pt x="614050" y="0"/>
                    <a:pt x="679560" y="65510"/>
                    <a:pt x="679560" y="146320"/>
                  </a:cubicBezTo>
                  <a:lnTo>
                    <a:pt x="679560" y="146320"/>
                  </a:lnTo>
                  <a:cubicBezTo>
                    <a:pt x="679560" y="185127"/>
                    <a:pt x="664144" y="222344"/>
                    <a:pt x="636703" y="249784"/>
                  </a:cubicBezTo>
                  <a:cubicBezTo>
                    <a:pt x="609263" y="277225"/>
                    <a:pt x="572046" y="292640"/>
                    <a:pt x="533239" y="292640"/>
                  </a:cubicBezTo>
                  <a:lnTo>
                    <a:pt x="146320" y="292640"/>
                  </a:lnTo>
                  <a:cubicBezTo>
                    <a:pt x="107514" y="292640"/>
                    <a:pt x="70297" y="277225"/>
                    <a:pt x="42856" y="249784"/>
                  </a:cubicBezTo>
                  <a:cubicBezTo>
                    <a:pt x="15416" y="222344"/>
                    <a:pt x="0" y="185127"/>
                    <a:pt x="0" y="146320"/>
                  </a:cubicBezTo>
                  <a:lnTo>
                    <a:pt x="0" y="146320"/>
                  </a:lnTo>
                  <a:cubicBezTo>
                    <a:pt x="0" y="107514"/>
                    <a:pt x="15416" y="70297"/>
                    <a:pt x="42856" y="42856"/>
                  </a:cubicBezTo>
                  <a:cubicBezTo>
                    <a:pt x="70297" y="15416"/>
                    <a:pt x="107514" y="0"/>
                    <a:pt x="146320" y="0"/>
                  </a:cubicBezTo>
                  <a:close/>
                </a:path>
              </a:pathLst>
            </a:custGeom>
            <a:solidFill>
              <a:srgbClr val="CEC2AB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679560" cy="330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228602" y="2025872"/>
            <a:ext cx="1933583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Labeled Data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Synthetic Data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Real-Time Data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042380" y="3041390"/>
            <a:ext cx="1261738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Frameworks &amp;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 Libraries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3733998" y="1819943"/>
            <a:ext cx="2056560" cy="929275"/>
            <a:chOff x="0" y="0"/>
            <a:chExt cx="647637" cy="29264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47637" cy="292640"/>
            </a:xfrm>
            <a:custGeom>
              <a:avLst/>
              <a:gdLst/>
              <a:ahLst/>
              <a:cxnLst/>
              <a:rect l="l" t="t" r="r" b="b"/>
              <a:pathLst>
                <a:path w="647637" h="292640">
                  <a:moveTo>
                    <a:pt x="146320" y="0"/>
                  </a:moveTo>
                  <a:lnTo>
                    <a:pt x="501317" y="0"/>
                  </a:lnTo>
                  <a:cubicBezTo>
                    <a:pt x="540123" y="0"/>
                    <a:pt x="577340" y="15416"/>
                    <a:pt x="604781" y="42856"/>
                  </a:cubicBezTo>
                  <a:cubicBezTo>
                    <a:pt x="632221" y="70297"/>
                    <a:pt x="647637" y="107514"/>
                    <a:pt x="647637" y="146320"/>
                  </a:cubicBezTo>
                  <a:lnTo>
                    <a:pt x="647637" y="146320"/>
                  </a:lnTo>
                  <a:cubicBezTo>
                    <a:pt x="647637" y="227131"/>
                    <a:pt x="582127" y="292640"/>
                    <a:pt x="501317" y="292640"/>
                  </a:cubicBezTo>
                  <a:lnTo>
                    <a:pt x="146320" y="292640"/>
                  </a:lnTo>
                  <a:cubicBezTo>
                    <a:pt x="107514" y="292640"/>
                    <a:pt x="70297" y="277225"/>
                    <a:pt x="42856" y="249784"/>
                  </a:cubicBezTo>
                  <a:cubicBezTo>
                    <a:pt x="15416" y="222344"/>
                    <a:pt x="0" y="185127"/>
                    <a:pt x="0" y="146320"/>
                  </a:cubicBezTo>
                  <a:lnTo>
                    <a:pt x="0" y="146320"/>
                  </a:lnTo>
                  <a:cubicBezTo>
                    <a:pt x="0" y="107514"/>
                    <a:pt x="15416" y="70297"/>
                    <a:pt x="42856" y="42856"/>
                  </a:cubicBezTo>
                  <a:cubicBezTo>
                    <a:pt x="70297" y="15416"/>
                    <a:pt x="107514" y="0"/>
                    <a:pt x="146320" y="0"/>
                  </a:cubicBezTo>
                  <a:close/>
                </a:path>
              </a:pathLst>
            </a:custGeom>
            <a:solidFill>
              <a:srgbClr val="CEC2AB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647637" cy="330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3876110" y="1844190"/>
            <a:ext cx="1579886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TensorFlow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PyTorch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OpenCV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63296" y="6088413"/>
            <a:ext cx="1363605" cy="3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845761" y="7573326"/>
            <a:ext cx="928455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Real-Time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Detection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9323299" y="8653408"/>
            <a:ext cx="2084968" cy="1136792"/>
            <a:chOff x="0" y="0"/>
            <a:chExt cx="656583" cy="3579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56583" cy="357990"/>
            </a:xfrm>
            <a:custGeom>
              <a:avLst/>
              <a:gdLst/>
              <a:ahLst/>
              <a:cxnLst/>
              <a:rect l="l" t="t" r="r" b="b"/>
              <a:pathLst>
                <a:path w="656583" h="357990">
                  <a:moveTo>
                    <a:pt x="167094" y="0"/>
                  </a:moveTo>
                  <a:lnTo>
                    <a:pt x="489489" y="0"/>
                  </a:lnTo>
                  <a:cubicBezTo>
                    <a:pt x="581773" y="0"/>
                    <a:pt x="656583" y="74811"/>
                    <a:pt x="656583" y="167094"/>
                  </a:cubicBezTo>
                  <a:lnTo>
                    <a:pt x="656583" y="190896"/>
                  </a:lnTo>
                  <a:cubicBezTo>
                    <a:pt x="656583" y="283180"/>
                    <a:pt x="581773" y="357990"/>
                    <a:pt x="489489" y="357990"/>
                  </a:cubicBezTo>
                  <a:lnTo>
                    <a:pt x="167094" y="357990"/>
                  </a:lnTo>
                  <a:cubicBezTo>
                    <a:pt x="74811" y="357990"/>
                    <a:pt x="0" y="283180"/>
                    <a:pt x="0" y="190896"/>
                  </a:cubicBezTo>
                  <a:lnTo>
                    <a:pt x="0" y="167094"/>
                  </a:lnTo>
                  <a:cubicBezTo>
                    <a:pt x="0" y="74811"/>
                    <a:pt x="74811" y="0"/>
                    <a:pt x="167094" y="0"/>
                  </a:cubicBezTo>
                  <a:close/>
                </a:path>
              </a:pathLst>
            </a:custGeom>
            <a:solidFill>
              <a:srgbClr val="E2E9C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656583" cy="39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9323299" y="8741986"/>
            <a:ext cx="2006673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Low latency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Fast inference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High throughput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283063" y="7959143"/>
            <a:ext cx="783172" cy="2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Accuracy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13219150" y="8780086"/>
            <a:ext cx="2394668" cy="1278531"/>
            <a:chOff x="0" y="0"/>
            <a:chExt cx="754112" cy="40262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54112" cy="402626"/>
            </a:xfrm>
            <a:custGeom>
              <a:avLst/>
              <a:gdLst/>
              <a:ahLst/>
              <a:cxnLst/>
              <a:rect l="l" t="t" r="r" b="b"/>
              <a:pathLst>
                <a:path w="754112" h="402626">
                  <a:moveTo>
                    <a:pt x="145484" y="0"/>
                  </a:moveTo>
                  <a:lnTo>
                    <a:pt x="608627" y="0"/>
                  </a:lnTo>
                  <a:cubicBezTo>
                    <a:pt x="688976" y="0"/>
                    <a:pt x="754112" y="65136"/>
                    <a:pt x="754112" y="145484"/>
                  </a:cubicBezTo>
                  <a:lnTo>
                    <a:pt x="754112" y="257141"/>
                  </a:lnTo>
                  <a:cubicBezTo>
                    <a:pt x="754112" y="295726"/>
                    <a:pt x="738784" y="332731"/>
                    <a:pt x="711500" y="360014"/>
                  </a:cubicBezTo>
                  <a:cubicBezTo>
                    <a:pt x="684217" y="387298"/>
                    <a:pt x="647212" y="402626"/>
                    <a:pt x="608627" y="402626"/>
                  </a:cubicBezTo>
                  <a:lnTo>
                    <a:pt x="145484" y="402626"/>
                  </a:lnTo>
                  <a:cubicBezTo>
                    <a:pt x="106899" y="402626"/>
                    <a:pt x="69895" y="387298"/>
                    <a:pt x="42611" y="360014"/>
                  </a:cubicBezTo>
                  <a:cubicBezTo>
                    <a:pt x="15328" y="332731"/>
                    <a:pt x="0" y="295726"/>
                    <a:pt x="0" y="257141"/>
                  </a:cubicBezTo>
                  <a:lnTo>
                    <a:pt x="0" y="145484"/>
                  </a:lnTo>
                  <a:cubicBezTo>
                    <a:pt x="0" y="106899"/>
                    <a:pt x="15328" y="69895"/>
                    <a:pt x="42611" y="42611"/>
                  </a:cubicBezTo>
                  <a:cubicBezTo>
                    <a:pt x="69895" y="15328"/>
                    <a:pt x="106899" y="0"/>
                    <a:pt x="145484" y="0"/>
                  </a:cubicBezTo>
                  <a:close/>
                </a:path>
              </a:pathLst>
            </a:custGeom>
            <a:solidFill>
              <a:srgbClr val="E2E9C8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754112" cy="440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3263555" y="8837819"/>
            <a:ext cx="2350263" cy="1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High precision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Robust under diverse conditions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High recall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268626" y="4684833"/>
            <a:ext cx="987304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Multi-Class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Detection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3386531" y="5789253"/>
            <a:ext cx="3461272" cy="1827772"/>
            <a:chOff x="0" y="0"/>
            <a:chExt cx="1089999" cy="575589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089999" cy="575589"/>
            </a:xfrm>
            <a:custGeom>
              <a:avLst/>
              <a:gdLst/>
              <a:ahLst/>
              <a:cxnLst/>
              <a:rect l="l" t="t" r="r" b="b"/>
              <a:pathLst>
                <a:path w="1089999" h="575589">
                  <a:moveTo>
                    <a:pt x="100653" y="0"/>
                  </a:moveTo>
                  <a:lnTo>
                    <a:pt x="989346" y="0"/>
                  </a:lnTo>
                  <a:cubicBezTo>
                    <a:pt x="1044935" y="0"/>
                    <a:pt x="1089999" y="45064"/>
                    <a:pt x="1089999" y="100653"/>
                  </a:cubicBezTo>
                  <a:lnTo>
                    <a:pt x="1089999" y="474936"/>
                  </a:lnTo>
                  <a:cubicBezTo>
                    <a:pt x="1089999" y="501631"/>
                    <a:pt x="1079395" y="527232"/>
                    <a:pt x="1060519" y="546108"/>
                  </a:cubicBezTo>
                  <a:cubicBezTo>
                    <a:pt x="1041643" y="564984"/>
                    <a:pt x="1016041" y="575589"/>
                    <a:pt x="989346" y="575589"/>
                  </a:cubicBezTo>
                  <a:lnTo>
                    <a:pt x="100653" y="575589"/>
                  </a:lnTo>
                  <a:cubicBezTo>
                    <a:pt x="73958" y="575589"/>
                    <a:pt x="48357" y="564984"/>
                    <a:pt x="29480" y="546108"/>
                  </a:cubicBezTo>
                  <a:cubicBezTo>
                    <a:pt x="10604" y="527232"/>
                    <a:pt x="0" y="501631"/>
                    <a:pt x="0" y="474936"/>
                  </a:cubicBezTo>
                  <a:lnTo>
                    <a:pt x="0" y="100653"/>
                  </a:lnTo>
                  <a:cubicBezTo>
                    <a:pt x="0" y="73958"/>
                    <a:pt x="10604" y="48357"/>
                    <a:pt x="29480" y="29480"/>
                  </a:cubicBezTo>
                  <a:cubicBezTo>
                    <a:pt x="48357" y="10604"/>
                    <a:pt x="73958" y="0"/>
                    <a:pt x="100653" y="0"/>
                  </a:cubicBezTo>
                  <a:close/>
                </a:path>
              </a:pathLst>
            </a:custGeom>
            <a:solidFill>
              <a:srgbClr val="E2E9C8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1089999" cy="613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3386531" y="5791023"/>
            <a:ext cx="3223967" cy="17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Recognizing multiple object types in a single image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Ability to detect rare or custom objects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Adaptability to different industries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090804" y="5453881"/>
            <a:ext cx="1117750" cy="72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</a:pPr>
            <a:r>
              <a:rPr lang="en-US" sz="209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Innovation</a:t>
            </a:r>
          </a:p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 Solutions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252238" y="7457821"/>
            <a:ext cx="858153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AI-Driven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Insights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6134620" y="8421322"/>
            <a:ext cx="3062850" cy="1136792"/>
            <a:chOff x="0" y="0"/>
            <a:chExt cx="964531" cy="35799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964531" cy="357990"/>
            </a:xfrm>
            <a:custGeom>
              <a:avLst/>
              <a:gdLst/>
              <a:ahLst/>
              <a:cxnLst/>
              <a:rect l="l" t="t" r="r" b="b"/>
              <a:pathLst>
                <a:path w="964531" h="357990">
                  <a:moveTo>
                    <a:pt x="113746" y="0"/>
                  </a:moveTo>
                  <a:lnTo>
                    <a:pt x="850785" y="0"/>
                  </a:lnTo>
                  <a:cubicBezTo>
                    <a:pt x="913605" y="0"/>
                    <a:pt x="964531" y="50926"/>
                    <a:pt x="964531" y="113746"/>
                  </a:cubicBezTo>
                  <a:lnTo>
                    <a:pt x="964531" y="244244"/>
                  </a:lnTo>
                  <a:cubicBezTo>
                    <a:pt x="964531" y="274412"/>
                    <a:pt x="952547" y="303343"/>
                    <a:pt x="931215" y="324675"/>
                  </a:cubicBezTo>
                  <a:cubicBezTo>
                    <a:pt x="909884" y="346006"/>
                    <a:pt x="880952" y="357990"/>
                    <a:pt x="850785" y="357990"/>
                  </a:cubicBezTo>
                  <a:lnTo>
                    <a:pt x="113746" y="357990"/>
                  </a:lnTo>
                  <a:cubicBezTo>
                    <a:pt x="50926" y="357990"/>
                    <a:pt x="0" y="307064"/>
                    <a:pt x="0" y="244244"/>
                  </a:cubicBezTo>
                  <a:lnTo>
                    <a:pt x="0" y="113746"/>
                  </a:lnTo>
                  <a:cubicBezTo>
                    <a:pt x="0" y="83579"/>
                    <a:pt x="11984" y="54647"/>
                    <a:pt x="33315" y="33315"/>
                  </a:cubicBezTo>
                  <a:cubicBezTo>
                    <a:pt x="54647" y="11984"/>
                    <a:pt x="83579" y="0"/>
                    <a:pt x="113746" y="0"/>
                  </a:cubicBezTo>
                  <a:close/>
                </a:path>
              </a:pathLst>
            </a:custGeom>
            <a:solidFill>
              <a:srgbClr val="E8EEF2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964531" cy="39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6148607" y="8517578"/>
            <a:ext cx="2828978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Predictive maintenance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Smart analytics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Behavior recognition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337" y="6404704"/>
            <a:ext cx="980533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Edge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Computing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1602007" y="7550916"/>
            <a:ext cx="2875921" cy="1229170"/>
            <a:chOff x="0" y="0"/>
            <a:chExt cx="905664" cy="38708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05664" cy="387082"/>
            </a:xfrm>
            <a:custGeom>
              <a:avLst/>
              <a:gdLst/>
              <a:ahLst/>
              <a:cxnLst/>
              <a:rect l="l" t="t" r="r" b="b"/>
              <a:pathLst>
                <a:path w="905664" h="387082">
                  <a:moveTo>
                    <a:pt x="121139" y="0"/>
                  </a:moveTo>
                  <a:lnTo>
                    <a:pt x="784525" y="0"/>
                  </a:lnTo>
                  <a:cubicBezTo>
                    <a:pt x="851428" y="0"/>
                    <a:pt x="905664" y="54236"/>
                    <a:pt x="905664" y="121139"/>
                  </a:cubicBezTo>
                  <a:lnTo>
                    <a:pt x="905664" y="265942"/>
                  </a:lnTo>
                  <a:cubicBezTo>
                    <a:pt x="905664" y="332846"/>
                    <a:pt x="851428" y="387082"/>
                    <a:pt x="784525" y="387082"/>
                  </a:cubicBezTo>
                  <a:lnTo>
                    <a:pt x="121139" y="387082"/>
                  </a:lnTo>
                  <a:cubicBezTo>
                    <a:pt x="54236" y="387082"/>
                    <a:pt x="0" y="332846"/>
                    <a:pt x="0" y="265942"/>
                  </a:cubicBezTo>
                  <a:lnTo>
                    <a:pt x="0" y="121139"/>
                  </a:lnTo>
                  <a:cubicBezTo>
                    <a:pt x="0" y="54236"/>
                    <a:pt x="54236" y="0"/>
                    <a:pt x="121139" y="0"/>
                  </a:cubicBezTo>
                  <a:close/>
                </a:path>
              </a:pathLst>
            </a:custGeom>
            <a:solidFill>
              <a:srgbClr val="E8EEF2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905664" cy="42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1537085" y="7605195"/>
            <a:ext cx="3067036" cy="1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On-device processing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Fast response times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Lower bandwidth requirements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694806" y="7058186"/>
            <a:ext cx="1123526" cy="5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Explainable </a:t>
            </a:r>
          </a:p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672" b="1">
                <a:solidFill>
                  <a:srgbClr val="000000"/>
                </a:solidFill>
                <a:latin typeface="Dynamo Medium"/>
                <a:ea typeface="Dynamo Medium"/>
                <a:cs typeface="Dynamo Medium"/>
                <a:sym typeface="Dynamo Medium"/>
              </a:rPr>
              <a:t>AI (XAI)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2505491" y="8875919"/>
            <a:ext cx="3585313" cy="1136792"/>
            <a:chOff x="0" y="0"/>
            <a:chExt cx="1129061" cy="35799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29061" cy="357990"/>
            </a:xfrm>
            <a:custGeom>
              <a:avLst/>
              <a:gdLst/>
              <a:ahLst/>
              <a:cxnLst/>
              <a:rect l="l" t="t" r="r" b="b"/>
              <a:pathLst>
                <a:path w="1129061" h="357990">
                  <a:moveTo>
                    <a:pt x="97170" y="0"/>
                  </a:moveTo>
                  <a:lnTo>
                    <a:pt x="1031890" y="0"/>
                  </a:lnTo>
                  <a:cubicBezTo>
                    <a:pt x="1085556" y="0"/>
                    <a:pt x="1129061" y="43505"/>
                    <a:pt x="1129061" y="97170"/>
                  </a:cubicBezTo>
                  <a:lnTo>
                    <a:pt x="1129061" y="260820"/>
                  </a:lnTo>
                  <a:cubicBezTo>
                    <a:pt x="1129061" y="286591"/>
                    <a:pt x="1118823" y="311307"/>
                    <a:pt x="1100600" y="329530"/>
                  </a:cubicBezTo>
                  <a:cubicBezTo>
                    <a:pt x="1082377" y="347753"/>
                    <a:pt x="1057662" y="357990"/>
                    <a:pt x="1031890" y="357990"/>
                  </a:cubicBezTo>
                  <a:lnTo>
                    <a:pt x="97170" y="357990"/>
                  </a:lnTo>
                  <a:cubicBezTo>
                    <a:pt x="43505" y="357990"/>
                    <a:pt x="0" y="314486"/>
                    <a:pt x="0" y="260820"/>
                  </a:cubicBezTo>
                  <a:lnTo>
                    <a:pt x="0" y="97170"/>
                  </a:lnTo>
                  <a:cubicBezTo>
                    <a:pt x="0" y="43505"/>
                    <a:pt x="43505" y="0"/>
                    <a:pt x="97170" y="0"/>
                  </a:cubicBezTo>
                  <a:close/>
                </a:path>
              </a:pathLst>
            </a:custGeom>
            <a:solidFill>
              <a:srgbClr val="E8EEF2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1129061" cy="39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2524563" y="8953551"/>
            <a:ext cx="3400748" cy="87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Transparent decision-making 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Debugging models</a:t>
            </a:r>
          </a:p>
          <a:p>
            <a:pPr marL="361132" lvl="1" indent="-180566" algn="l">
              <a:lnSpc>
                <a:spcPts val="2341"/>
              </a:lnSpc>
              <a:buFont typeface="Arial"/>
              <a:buChar char="•"/>
            </a:pPr>
            <a:r>
              <a:rPr lang="en-US" sz="16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Building trust with users</a:t>
            </a:r>
          </a:p>
        </p:txBody>
      </p:sp>
      <p:sp>
        <p:nvSpPr>
          <p:cNvPr id="87" name="AutoShape 87"/>
          <p:cNvSpPr/>
          <p:nvPr/>
        </p:nvSpPr>
        <p:spPr>
          <a:xfrm>
            <a:off x="5497164" y="4225455"/>
            <a:ext cx="17884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8" name="AutoShape 88"/>
          <p:cNvSpPr/>
          <p:nvPr/>
        </p:nvSpPr>
        <p:spPr>
          <a:xfrm flipH="1">
            <a:off x="7777425" y="3247220"/>
            <a:ext cx="0" cy="706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AutoShape 89"/>
          <p:cNvSpPr/>
          <p:nvPr/>
        </p:nvSpPr>
        <p:spPr>
          <a:xfrm>
            <a:off x="3544303" y="3432536"/>
            <a:ext cx="3905453" cy="569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AutoShape 90"/>
          <p:cNvSpPr/>
          <p:nvPr/>
        </p:nvSpPr>
        <p:spPr>
          <a:xfrm>
            <a:off x="7005079" y="3247220"/>
            <a:ext cx="7723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1" name="AutoShape 91"/>
          <p:cNvSpPr/>
          <p:nvPr/>
        </p:nvSpPr>
        <p:spPr>
          <a:xfrm flipV="1">
            <a:off x="3207482" y="4170183"/>
            <a:ext cx="737169" cy="53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2" name="AutoShape 92"/>
          <p:cNvSpPr/>
          <p:nvPr/>
        </p:nvSpPr>
        <p:spPr>
          <a:xfrm flipV="1">
            <a:off x="3207482" y="4154254"/>
            <a:ext cx="0" cy="6913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3" name="AutoShape 93"/>
          <p:cNvSpPr/>
          <p:nvPr/>
        </p:nvSpPr>
        <p:spPr>
          <a:xfrm flipV="1">
            <a:off x="2824771" y="2785683"/>
            <a:ext cx="0" cy="1986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4" name="AutoShape 94"/>
          <p:cNvSpPr/>
          <p:nvPr/>
        </p:nvSpPr>
        <p:spPr>
          <a:xfrm flipH="1" flipV="1">
            <a:off x="6326626" y="2692501"/>
            <a:ext cx="7475" cy="1367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AutoShape 95"/>
          <p:cNvSpPr/>
          <p:nvPr/>
        </p:nvSpPr>
        <p:spPr>
          <a:xfrm flipH="1">
            <a:off x="11904772" y="4685841"/>
            <a:ext cx="8888" cy="21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6" name="AutoShape 96"/>
          <p:cNvSpPr/>
          <p:nvPr/>
        </p:nvSpPr>
        <p:spPr>
          <a:xfrm>
            <a:off x="9708676" y="3687483"/>
            <a:ext cx="945281" cy="7674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7" name="AutoShape 97"/>
          <p:cNvSpPr/>
          <p:nvPr/>
        </p:nvSpPr>
        <p:spPr>
          <a:xfrm flipV="1">
            <a:off x="11885554" y="3352994"/>
            <a:ext cx="2156826" cy="13058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8" name="AutoShape 98"/>
          <p:cNvSpPr/>
          <p:nvPr/>
        </p:nvSpPr>
        <p:spPr>
          <a:xfrm flipH="1">
            <a:off x="11200164" y="3781001"/>
            <a:ext cx="320939" cy="4603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9" name="AutoShape 99"/>
          <p:cNvSpPr/>
          <p:nvPr/>
        </p:nvSpPr>
        <p:spPr>
          <a:xfrm flipV="1">
            <a:off x="12426901" y="4996438"/>
            <a:ext cx="1629683" cy="12952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0" name="AutoShape 100"/>
          <p:cNvSpPr/>
          <p:nvPr/>
        </p:nvSpPr>
        <p:spPr>
          <a:xfrm>
            <a:off x="12426901" y="6291701"/>
            <a:ext cx="209673" cy="14835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1" name="AutoShape 101"/>
          <p:cNvSpPr/>
          <p:nvPr/>
        </p:nvSpPr>
        <p:spPr>
          <a:xfrm flipH="1">
            <a:off x="10980965" y="7851020"/>
            <a:ext cx="687937" cy="3391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" name="AutoShape 102"/>
          <p:cNvSpPr/>
          <p:nvPr/>
        </p:nvSpPr>
        <p:spPr>
          <a:xfrm flipH="1">
            <a:off x="11668903" y="6692122"/>
            <a:ext cx="20604" cy="115889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3" name="AutoShape 103"/>
          <p:cNvSpPr/>
          <p:nvPr/>
        </p:nvSpPr>
        <p:spPr>
          <a:xfrm>
            <a:off x="10309988" y="8302897"/>
            <a:ext cx="55794" cy="35051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AutoShape 104"/>
          <p:cNvSpPr/>
          <p:nvPr/>
        </p:nvSpPr>
        <p:spPr>
          <a:xfrm>
            <a:off x="12636575" y="8611146"/>
            <a:ext cx="626980" cy="83302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5" name="AutoShape 105"/>
          <p:cNvSpPr/>
          <p:nvPr/>
        </p:nvSpPr>
        <p:spPr>
          <a:xfrm flipH="1">
            <a:off x="5225104" y="5847672"/>
            <a:ext cx="707272" cy="108581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6" name="AutoShape 106"/>
          <p:cNvSpPr/>
          <p:nvPr/>
        </p:nvSpPr>
        <p:spPr>
          <a:xfrm>
            <a:off x="5225104" y="7738837"/>
            <a:ext cx="0" cy="113708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7" name="AutoShape 107"/>
          <p:cNvSpPr/>
          <p:nvPr/>
        </p:nvSpPr>
        <p:spPr>
          <a:xfrm>
            <a:off x="6649679" y="6181284"/>
            <a:ext cx="1048097" cy="117308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8" name="AutoShape 108"/>
          <p:cNvSpPr/>
          <p:nvPr/>
        </p:nvSpPr>
        <p:spPr>
          <a:xfrm flipH="1">
            <a:off x="7666046" y="8160658"/>
            <a:ext cx="0" cy="26066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AutoShape 109"/>
          <p:cNvSpPr/>
          <p:nvPr/>
        </p:nvSpPr>
        <p:spPr>
          <a:xfrm flipV="1">
            <a:off x="3741580" y="5829123"/>
            <a:ext cx="2180494" cy="90551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0" name="AutoShape 110"/>
          <p:cNvSpPr/>
          <p:nvPr/>
        </p:nvSpPr>
        <p:spPr>
          <a:xfrm>
            <a:off x="3070603" y="7152608"/>
            <a:ext cx="0" cy="49068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1" name="AutoShape 111"/>
          <p:cNvSpPr/>
          <p:nvPr/>
        </p:nvSpPr>
        <p:spPr>
          <a:xfrm>
            <a:off x="14721747" y="5415238"/>
            <a:ext cx="16647" cy="477189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2" name="AutoShape 112"/>
          <p:cNvSpPr/>
          <p:nvPr/>
        </p:nvSpPr>
        <p:spPr>
          <a:xfrm flipV="1">
            <a:off x="9708676" y="2724090"/>
            <a:ext cx="0" cy="1274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3" name="AutoShape 113"/>
          <p:cNvSpPr/>
          <p:nvPr/>
        </p:nvSpPr>
        <p:spPr>
          <a:xfrm flipV="1">
            <a:off x="12192080" y="2905729"/>
            <a:ext cx="3314" cy="1432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4" name="AutoShape 114"/>
          <p:cNvSpPr/>
          <p:nvPr/>
        </p:nvSpPr>
        <p:spPr>
          <a:xfrm flipH="1" flipV="1">
            <a:off x="14666053" y="2724046"/>
            <a:ext cx="4848" cy="1685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Freeform 115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16" name="Group 116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491455" y="4906295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29" y="0"/>
                </a:lnTo>
                <a:lnTo>
                  <a:pt x="10511829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2620" y="140531"/>
            <a:ext cx="5660077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TECHNICAL </a:t>
            </a:r>
          </a:p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OVERVIEW: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97457" y="1976193"/>
            <a:ext cx="11792281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Technologies: </a:t>
            </a:r>
          </a:p>
          <a:p>
            <a:pPr algn="l">
              <a:lnSpc>
                <a:spcPts val="4199"/>
              </a:lnSpc>
            </a:pPr>
            <a:endParaRPr lang="en-US" sz="2999" spc="11">
              <a:solidFill>
                <a:srgbClr val="3275C5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YOLOv8: </a:t>
            </a:r>
          </a:p>
          <a:p>
            <a:pPr algn="l">
              <a:lnSpc>
                <a:spcPts val="4199"/>
              </a:lnSpc>
            </a:pPr>
            <a:r>
              <a:rPr lang="en-US" sz="2999" b="1" spc="11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</a:t>
            </a: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Real-time object detection</a:t>
            </a:r>
          </a:p>
          <a:p>
            <a:pPr algn="l">
              <a:lnSpc>
                <a:spcPts val="4199"/>
              </a:lnSpc>
            </a:pPr>
            <a:endParaRPr lang="en-US" sz="2999" spc="11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OpenCV: </a:t>
            </a:r>
          </a:p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For image processing and visualization.</a:t>
            </a:r>
          </a:p>
          <a:p>
            <a:pPr algn="l">
              <a:lnSpc>
                <a:spcPts val="4199"/>
              </a:lnSpc>
            </a:pPr>
            <a:endParaRPr lang="en-US" sz="2999" spc="11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Flowchart/Diagram: </a:t>
            </a:r>
          </a:p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 A visual workflow showcasing: </a:t>
            </a:r>
          </a:p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2999" b="1" spc="11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</a:t>
            </a: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→ Detection (YOLO) → Tracking      </a:t>
            </a:r>
          </a:p>
          <a:p>
            <a:pPr algn="l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   → </a:t>
            </a:r>
            <a:r>
              <a:rPr lang="en-US" sz="2999" b="1" spc="11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  <a:p>
            <a:pPr algn="l">
              <a:lnSpc>
                <a:spcPts val="4199"/>
              </a:lnSpc>
            </a:pPr>
            <a:endParaRPr lang="en-US" sz="2999" b="1" spc="11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199"/>
              </a:lnSpc>
            </a:pPr>
            <a:endParaRPr lang="en-US" sz="2999" b="1" spc="11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199"/>
              </a:lnSpc>
            </a:pPr>
            <a:endParaRPr lang="en-US" sz="2999" b="1" spc="11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5400000">
            <a:off x="13958413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29" y="0"/>
                </a:lnTo>
                <a:lnTo>
                  <a:pt x="10511829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4502" y="4764329"/>
            <a:ext cx="3685128" cy="5522671"/>
          </a:xfrm>
          <a:custGeom>
            <a:avLst/>
            <a:gdLst/>
            <a:ahLst/>
            <a:cxnLst/>
            <a:rect l="l" t="t" r="r" b="b"/>
            <a:pathLst>
              <a:path w="3685128" h="5522671">
                <a:moveTo>
                  <a:pt x="0" y="0"/>
                </a:moveTo>
                <a:lnTo>
                  <a:pt x="3685128" y="0"/>
                </a:lnTo>
                <a:lnTo>
                  <a:pt x="3685128" y="5522671"/>
                </a:lnTo>
                <a:lnTo>
                  <a:pt x="0" y="552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19783" y="3807366"/>
            <a:ext cx="3695269" cy="5537869"/>
          </a:xfrm>
          <a:custGeom>
            <a:avLst/>
            <a:gdLst/>
            <a:ahLst/>
            <a:cxnLst/>
            <a:rect l="l" t="t" r="r" b="b"/>
            <a:pathLst>
              <a:path w="3695269" h="5537869">
                <a:moveTo>
                  <a:pt x="0" y="0"/>
                </a:moveTo>
                <a:lnTo>
                  <a:pt x="3695269" y="0"/>
                </a:lnTo>
                <a:lnTo>
                  <a:pt x="3695269" y="5537869"/>
                </a:lnTo>
                <a:lnTo>
                  <a:pt x="0" y="5537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24802" y="4799121"/>
            <a:ext cx="3638696" cy="5453086"/>
          </a:xfrm>
          <a:custGeom>
            <a:avLst/>
            <a:gdLst/>
            <a:ahLst/>
            <a:cxnLst/>
            <a:rect l="l" t="t" r="r" b="b"/>
            <a:pathLst>
              <a:path w="3638696" h="5453086">
                <a:moveTo>
                  <a:pt x="0" y="0"/>
                </a:moveTo>
                <a:lnTo>
                  <a:pt x="3638696" y="0"/>
                </a:lnTo>
                <a:lnTo>
                  <a:pt x="3638696" y="5453087"/>
                </a:lnTo>
                <a:lnTo>
                  <a:pt x="0" y="545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37217" y="7608510"/>
            <a:ext cx="35641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10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10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Torch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10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OpenCV</a:t>
            </a:r>
          </a:p>
          <a:p>
            <a:pPr algn="l">
              <a:lnSpc>
                <a:spcPts val="3500"/>
              </a:lnSpc>
            </a:pPr>
            <a:endParaRPr lang="en-US" sz="2500" spc="10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34649" y="6400828"/>
            <a:ext cx="3156903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GPU for accelerated performance (mention specifics, if available).</a:t>
            </a:r>
          </a:p>
          <a:p>
            <a:pPr algn="l">
              <a:lnSpc>
                <a:spcPts val="34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05075" y="7683528"/>
            <a:ext cx="3128616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CUDA support, pre-trained weights, and model fine-tuning.</a:t>
            </a:r>
          </a:p>
          <a:p>
            <a:pPr algn="ctr">
              <a:lnSpc>
                <a:spcPts val="34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9" name="Freeform 9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12" name="Freeform 12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5" name="Freeform 15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8" name="Freeform 18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60635" y="5570344"/>
            <a:ext cx="2812863" cy="86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3" spc="1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Programming </a:t>
            </a:r>
          </a:p>
          <a:p>
            <a:pPr algn="ctr">
              <a:lnSpc>
                <a:spcPts val="3575"/>
              </a:lnSpc>
            </a:pPr>
            <a:r>
              <a:rPr lang="en-US" sz="2553" spc="1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Stack: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9195" y="4636440"/>
            <a:ext cx="2376445" cy="86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3" spc="1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Hardware </a:t>
            </a:r>
          </a:p>
          <a:p>
            <a:pPr algn="ctr">
              <a:lnSpc>
                <a:spcPts val="3575"/>
              </a:lnSpc>
            </a:pPr>
            <a:r>
              <a:rPr lang="en-US" sz="2553" spc="1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Setup: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62952" y="5570344"/>
            <a:ext cx="2812863" cy="86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3" spc="10">
                <a:solidFill>
                  <a:srgbClr val="FCFEFF"/>
                </a:solidFill>
                <a:latin typeface="Anton"/>
                <a:ea typeface="Anton"/>
                <a:cs typeface="Anton"/>
                <a:sym typeface="Anton"/>
              </a:rPr>
              <a:t>Optimization Techniques: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97837" y="1886216"/>
            <a:ext cx="110463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IMPLEMENTATION DETAILS</a:t>
            </a:r>
          </a:p>
        </p:txBody>
      </p:sp>
      <p:sp>
        <p:nvSpPr>
          <p:cNvPr id="24" name="Freeform 24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751090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50352" y="2181514"/>
            <a:ext cx="1141393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DEMONSTRATION/RESULTS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0352" y="4169063"/>
            <a:ext cx="9235752" cy="493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Visuals: </a:t>
            </a:r>
          </a:p>
          <a:p>
            <a:pPr algn="l">
              <a:lnSpc>
                <a:spcPts val="3499"/>
              </a:lnSpc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</a:t>
            </a: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Screenshots or clips of the system in action.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Performance Metrics:</a:t>
            </a:r>
          </a:p>
          <a:p>
            <a:pPr algn="l">
              <a:lnSpc>
                <a:spcPts val="3499"/>
              </a:lnSpc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</a:t>
            </a: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Accuracy, Precision, Recall.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  FPS (Frames Per Second) for real-time capabilities.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Comparison Graphs: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 Benchmark results against alternative solutions.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752618" y="4226213"/>
            <a:ext cx="3832856" cy="4114800"/>
          </a:xfrm>
          <a:custGeom>
            <a:avLst/>
            <a:gdLst/>
            <a:ahLst/>
            <a:cxnLst/>
            <a:rect l="l" t="t" r="r" b="b"/>
            <a:pathLst>
              <a:path w="3832856" h="4114800">
                <a:moveTo>
                  <a:pt x="0" y="0"/>
                </a:moveTo>
                <a:lnTo>
                  <a:pt x="3832856" y="0"/>
                </a:lnTo>
                <a:lnTo>
                  <a:pt x="3832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19106" y="3005101"/>
            <a:ext cx="4294693" cy="2077070"/>
          </a:xfrm>
          <a:custGeom>
            <a:avLst/>
            <a:gdLst/>
            <a:ahLst/>
            <a:cxnLst/>
            <a:rect l="l" t="t" r="r" b="b"/>
            <a:pathLst>
              <a:path w="4294693" h="2077070">
                <a:moveTo>
                  <a:pt x="4294693" y="2077070"/>
                </a:moveTo>
                <a:lnTo>
                  <a:pt x="0" y="2077070"/>
                </a:lnTo>
                <a:lnTo>
                  <a:pt x="0" y="0"/>
                </a:lnTo>
                <a:lnTo>
                  <a:pt x="4294693" y="0"/>
                </a:lnTo>
                <a:lnTo>
                  <a:pt x="4294693" y="20770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5073529" y="5395285"/>
            <a:ext cx="4317469" cy="2088085"/>
          </a:xfrm>
          <a:custGeom>
            <a:avLst/>
            <a:gdLst/>
            <a:ahLst/>
            <a:cxnLst/>
            <a:rect l="l" t="t" r="r" b="b"/>
            <a:pathLst>
              <a:path w="4317469" h="2088085">
                <a:moveTo>
                  <a:pt x="4317468" y="2088085"/>
                </a:moveTo>
                <a:lnTo>
                  <a:pt x="0" y="2088085"/>
                </a:lnTo>
                <a:lnTo>
                  <a:pt x="0" y="0"/>
                </a:lnTo>
                <a:lnTo>
                  <a:pt x="4317468" y="0"/>
                </a:lnTo>
                <a:lnTo>
                  <a:pt x="4317468" y="20880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8877420" y="3092099"/>
            <a:ext cx="4254422" cy="2057593"/>
          </a:xfrm>
          <a:custGeom>
            <a:avLst/>
            <a:gdLst/>
            <a:ahLst/>
            <a:cxnLst/>
            <a:rect l="l" t="t" r="r" b="b"/>
            <a:pathLst>
              <a:path w="4254422" h="2057593">
                <a:moveTo>
                  <a:pt x="4254422" y="2057594"/>
                </a:moveTo>
                <a:lnTo>
                  <a:pt x="0" y="2057594"/>
                </a:lnTo>
                <a:lnTo>
                  <a:pt x="0" y="0"/>
                </a:lnTo>
                <a:lnTo>
                  <a:pt x="4254422" y="0"/>
                </a:lnTo>
                <a:lnTo>
                  <a:pt x="4254422" y="20575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131842" y="5390549"/>
            <a:ext cx="4127458" cy="1996189"/>
          </a:xfrm>
          <a:custGeom>
            <a:avLst/>
            <a:gdLst/>
            <a:ahLst/>
            <a:cxnLst/>
            <a:rect l="l" t="t" r="r" b="b"/>
            <a:pathLst>
              <a:path w="4127458" h="1996189">
                <a:moveTo>
                  <a:pt x="4127458" y="1996189"/>
                </a:moveTo>
                <a:lnTo>
                  <a:pt x="0" y="1996189"/>
                </a:lnTo>
                <a:lnTo>
                  <a:pt x="0" y="0"/>
                </a:lnTo>
                <a:lnTo>
                  <a:pt x="4127458" y="0"/>
                </a:lnTo>
                <a:lnTo>
                  <a:pt x="4127458" y="19961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32386" y="708919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94603" y="6238012"/>
            <a:ext cx="2737821" cy="100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b="1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CROWD MONITORING: </a:t>
            </a:r>
          </a:p>
        </p:txBody>
      </p:sp>
      <p:sp>
        <p:nvSpPr>
          <p:cNvPr id="8" name="Freeform 8"/>
          <p:cNvSpPr/>
          <p:nvPr/>
        </p:nvSpPr>
        <p:spPr>
          <a:xfrm flipH="1" flipV="1">
            <a:off x="12866828" y="-97668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2550" y="5840324"/>
            <a:ext cx="812053" cy="928543"/>
          </a:xfrm>
          <a:custGeom>
            <a:avLst/>
            <a:gdLst/>
            <a:ahLst/>
            <a:cxnLst/>
            <a:rect l="l" t="t" r="r" b="b"/>
            <a:pathLst>
              <a:path w="812053" h="928543">
                <a:moveTo>
                  <a:pt x="0" y="0"/>
                </a:moveTo>
                <a:lnTo>
                  <a:pt x="812053" y="0"/>
                </a:lnTo>
                <a:lnTo>
                  <a:pt x="812053" y="928543"/>
                </a:lnTo>
                <a:lnTo>
                  <a:pt x="0" y="928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8982" y="3492674"/>
            <a:ext cx="937810" cy="750248"/>
          </a:xfrm>
          <a:custGeom>
            <a:avLst/>
            <a:gdLst/>
            <a:ahLst/>
            <a:cxnLst/>
            <a:rect l="l" t="t" r="r" b="b"/>
            <a:pathLst>
              <a:path w="937810" h="750248">
                <a:moveTo>
                  <a:pt x="0" y="0"/>
                </a:moveTo>
                <a:lnTo>
                  <a:pt x="937810" y="0"/>
                </a:lnTo>
                <a:lnTo>
                  <a:pt x="937810" y="750248"/>
                </a:lnTo>
                <a:lnTo>
                  <a:pt x="0" y="750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90997" y="3492674"/>
            <a:ext cx="833094" cy="925660"/>
          </a:xfrm>
          <a:custGeom>
            <a:avLst/>
            <a:gdLst/>
            <a:ahLst/>
            <a:cxnLst/>
            <a:rect l="l" t="t" r="r" b="b"/>
            <a:pathLst>
              <a:path w="833094" h="925660">
                <a:moveTo>
                  <a:pt x="0" y="0"/>
                </a:moveTo>
                <a:lnTo>
                  <a:pt x="833094" y="0"/>
                </a:lnTo>
                <a:lnTo>
                  <a:pt x="833094" y="925660"/>
                </a:lnTo>
                <a:lnTo>
                  <a:pt x="0" y="925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5073529" y="6015895"/>
            <a:ext cx="1686882" cy="897137"/>
          </a:xfrm>
          <a:custGeom>
            <a:avLst/>
            <a:gdLst/>
            <a:ahLst/>
            <a:cxnLst/>
            <a:rect l="l" t="t" r="r" b="b"/>
            <a:pathLst>
              <a:path w="1686882" h="897137">
                <a:moveTo>
                  <a:pt x="0" y="0"/>
                </a:moveTo>
                <a:lnTo>
                  <a:pt x="1686882" y="0"/>
                </a:lnTo>
                <a:lnTo>
                  <a:pt x="1686882" y="897138"/>
                </a:lnTo>
                <a:lnTo>
                  <a:pt x="0" y="897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7986" y="1666413"/>
            <a:ext cx="123127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REAL-WORLD APPLICATIONS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9555" y="4185772"/>
            <a:ext cx="2633974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b="1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SURVEILLANCE: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81714" y="6382177"/>
            <a:ext cx="2509283" cy="100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b="1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AUTONOMOUS VEHICLES: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0049" y="3986486"/>
            <a:ext cx="2363810" cy="100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b="1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RETAIL ANALYTICS: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5891" y="5335117"/>
            <a:ext cx="3037637" cy="188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 spc="1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Enhancing security with intelligent tracking.</a:t>
            </a:r>
          </a:p>
          <a:p>
            <a:pPr algn="l">
              <a:lnSpc>
                <a:spcPts val="3754"/>
              </a:lnSpc>
            </a:pPr>
            <a:endParaRPr lang="en-US" sz="2681" spc="10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86490" y="7683395"/>
            <a:ext cx="2809632" cy="18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627" spc="1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 objects and preventing collisions.</a:t>
            </a:r>
          </a:p>
          <a:p>
            <a:pPr algn="l">
              <a:lnSpc>
                <a:spcPts val="3677"/>
              </a:lnSpc>
            </a:pPr>
            <a:endParaRPr lang="en-US" sz="2627" spc="10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88623" y="7550150"/>
            <a:ext cx="2943802" cy="1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spc="1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individuals in dense environments.</a:t>
            </a:r>
          </a:p>
          <a:p>
            <a:pPr algn="l">
              <a:lnSpc>
                <a:spcPts val="3741"/>
              </a:lnSpc>
            </a:pPr>
            <a:endParaRPr lang="en-US" sz="2672" spc="10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52972" y="5239767"/>
            <a:ext cx="2920887" cy="18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2651" spc="1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behavior and queue management.</a:t>
            </a:r>
          </a:p>
          <a:p>
            <a:pPr algn="l">
              <a:lnSpc>
                <a:spcPts val="3712"/>
              </a:lnSpc>
            </a:pPr>
            <a:endParaRPr lang="en-US" sz="2651" spc="10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96015"/>
            <a:ext cx="3647599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REFERENCES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1258" y="2996636"/>
            <a:ext cx="1608548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https://www.deeplearning.ai/short-courses/introduction-to-on-device-ai/</a:t>
            </a:r>
          </a:p>
          <a:p>
            <a:pPr algn="l">
              <a:lnSpc>
                <a:spcPts val="5599"/>
              </a:lnSpc>
            </a:pPr>
            <a:endParaRPr lang="en-US" sz="3999" spc="15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https://www.mdpi.com/2079-9292/13/15/3033</a:t>
            </a:r>
          </a:p>
          <a:p>
            <a:pPr algn="l">
              <a:lnSpc>
                <a:spcPts val="5599"/>
              </a:lnSpc>
            </a:pPr>
            <a:endParaRPr lang="en-US" sz="3999" spc="15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https://ieeexplore.ieee.org/abstract/document/10508365/</a:t>
            </a:r>
          </a:p>
          <a:p>
            <a:pPr algn="l">
              <a:lnSpc>
                <a:spcPts val="5599"/>
              </a:lnSpc>
            </a:pPr>
            <a:endParaRPr lang="en-US" sz="3999" spc="15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5599"/>
              </a:lnSpc>
            </a:pPr>
            <a:r>
              <a:rPr lang="en-US" sz="3999" spc="15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https://www.mdpi.com/2079-9292/13/12/2250</a:t>
            </a:r>
          </a:p>
          <a:p>
            <a:pPr algn="l">
              <a:lnSpc>
                <a:spcPts val="5599"/>
              </a:lnSpc>
            </a:pPr>
            <a:endParaRPr lang="en-US" sz="3999" spc="15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282" y="1833813"/>
            <a:ext cx="1338130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CHALLENGES AND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6179" y="3681968"/>
            <a:ext cx="8862946" cy="509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spc="12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Handling occlusions.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Real-time optimization issues.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Adapting to varying lighting conditions.</a:t>
            </a:r>
          </a:p>
          <a:p>
            <a:pPr algn="l">
              <a:lnSpc>
                <a:spcPts val="4903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200"/>
              </a:lnSpc>
            </a:pPr>
            <a:r>
              <a:rPr lang="en-US" sz="3000" spc="12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    2.Solutions Implemented: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GPU utilization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Algorithmic improvements.</a:t>
            </a:r>
          </a:p>
          <a:p>
            <a:pPr algn="l">
              <a:lnSpc>
                <a:spcPts val="4903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903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5" name="Freeform 5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8" name="Freeform 8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1" name="Freeform 11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4" name="Freeform 14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468630" y="3748643"/>
            <a:ext cx="4580753" cy="4614312"/>
          </a:xfrm>
          <a:custGeom>
            <a:avLst/>
            <a:gdLst/>
            <a:ahLst/>
            <a:cxnLst/>
            <a:rect l="l" t="t" r="r" b="b"/>
            <a:pathLst>
              <a:path w="4580753" h="4614312">
                <a:moveTo>
                  <a:pt x="0" y="0"/>
                </a:moveTo>
                <a:lnTo>
                  <a:pt x="4580753" y="0"/>
                </a:lnTo>
                <a:lnTo>
                  <a:pt x="4580753" y="4614312"/>
                </a:lnTo>
                <a:lnTo>
                  <a:pt x="0" y="461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64452" y="2715580"/>
            <a:ext cx="7358020" cy="4902280"/>
          </a:xfrm>
          <a:custGeom>
            <a:avLst/>
            <a:gdLst/>
            <a:ahLst/>
            <a:cxnLst/>
            <a:rect l="l" t="t" r="r" b="b"/>
            <a:pathLst>
              <a:path w="7358020" h="4902280">
                <a:moveTo>
                  <a:pt x="0" y="0"/>
                </a:moveTo>
                <a:lnTo>
                  <a:pt x="7358019" y="0"/>
                </a:lnTo>
                <a:lnTo>
                  <a:pt x="7358019" y="4902280"/>
                </a:lnTo>
                <a:lnTo>
                  <a:pt x="0" y="490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02787"/>
            <a:ext cx="9235752" cy="479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with IoT for smart devices.</a:t>
            </a:r>
          </a:p>
          <a:p>
            <a:pPr algn="l">
              <a:lnSpc>
                <a:spcPts val="3499"/>
              </a:lnSpc>
            </a:pPr>
            <a:endParaRPr lang="en-US" sz="2499" b="1" spc="9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Adding predictive analytics for object behavior forecasting.</a:t>
            </a:r>
          </a:p>
          <a:p>
            <a:pPr algn="l">
              <a:lnSpc>
                <a:spcPts val="3499"/>
              </a:lnSpc>
            </a:pPr>
            <a:endParaRPr lang="en-US" sz="2499" b="1" spc="9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Scaling the system to cloud platforms for wider applications.</a:t>
            </a:r>
          </a:p>
          <a:p>
            <a:pPr algn="l">
              <a:lnSpc>
                <a:spcPts val="3499"/>
              </a:lnSpc>
            </a:pPr>
            <a:endParaRPr lang="en-US" sz="2499" b="1" spc="9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9">
                <a:solidFill>
                  <a:srgbClr val="3275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Exploring more efficient models for enhanced performance.</a:t>
            </a:r>
          </a:p>
          <a:p>
            <a:pPr algn="l">
              <a:lnSpc>
                <a:spcPts val="3499"/>
              </a:lnSpc>
            </a:pPr>
            <a:endParaRPr lang="en-US" sz="2499" b="1" spc="9">
              <a:solidFill>
                <a:srgbClr val="3275C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840806"/>
            <a:ext cx="731066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FUTURE SCOPE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5434"/>
            <a:ext cx="18288000" cy="4655127"/>
          </a:xfrm>
          <a:custGeom>
            <a:avLst/>
            <a:gdLst/>
            <a:ahLst/>
            <a:cxnLst/>
            <a:rect l="l" t="t" r="r" b="b"/>
            <a:pathLst>
              <a:path w="18288000" h="4655127">
                <a:moveTo>
                  <a:pt x="0" y="0"/>
                </a:moveTo>
                <a:lnTo>
                  <a:pt x="18288000" y="0"/>
                </a:lnTo>
                <a:lnTo>
                  <a:pt x="18288000" y="4655128"/>
                </a:lnTo>
                <a:lnTo>
                  <a:pt x="0" y="465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5409" y="3939572"/>
            <a:ext cx="11810909" cy="3077664"/>
            <a:chOff x="0" y="0"/>
            <a:chExt cx="15747879" cy="410355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1016"/>
              <a:ext cx="4062537" cy="4062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21461" y="168676"/>
              <a:ext cx="3807231" cy="3807216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546" r="-1546"/>
                </a:stretch>
              </a:blip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844702" y="41016"/>
              <a:ext cx="4062537" cy="406253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5966164" y="168676"/>
              <a:ext cx="3807231" cy="3807216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b="-36286"/>
                </a:stretch>
              </a:blip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1685342" y="0"/>
              <a:ext cx="4062537" cy="406253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11806804" y="127661"/>
              <a:ext cx="3807231" cy="3807216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1633" b="-11633"/>
                </a:stretch>
              </a:blip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946396" y="3753533"/>
            <a:ext cx="12429787" cy="3238930"/>
            <a:chOff x="0" y="0"/>
            <a:chExt cx="16573050" cy="431857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43165"/>
              <a:ext cx="4275409" cy="427540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150958" y="43165"/>
              <a:ext cx="4275409" cy="427540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297641" y="0"/>
              <a:ext cx="4275409" cy="427540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4081478" y="3944767"/>
            <a:ext cx="2856461" cy="285646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38932" b="-38932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467186" y="1610335"/>
            <a:ext cx="1273017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 VISIONARY MINDS </a:t>
            </a:r>
          </a:p>
        </p:txBody>
      </p:sp>
      <p:sp>
        <p:nvSpPr>
          <p:cNvPr id="32" name="Freeform 32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4210839" y="7710087"/>
            <a:ext cx="511412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Saish Shinde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10839" y="8224437"/>
            <a:ext cx="511412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-374073" y="7710087"/>
            <a:ext cx="511412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Soham Kadu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374073" y="8233962"/>
            <a:ext cx="511412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999" spc="11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Leader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32273" y="7710087"/>
            <a:ext cx="511412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Utkarsh Bhosale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32273" y="8167287"/>
            <a:ext cx="51141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 </a:t>
            </a:r>
          </a:p>
          <a:p>
            <a:pPr algn="ctr">
              <a:lnSpc>
                <a:spcPts val="4199"/>
              </a:lnSpc>
            </a:pPr>
            <a:endParaRPr lang="en-US" sz="2999" spc="11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173877" y="7710087"/>
            <a:ext cx="511412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Sejal Shinde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173877" y="8224437"/>
            <a:ext cx="511412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 </a:t>
            </a:r>
          </a:p>
          <a:p>
            <a:pPr algn="ctr">
              <a:lnSpc>
                <a:spcPts val="4199"/>
              </a:lnSpc>
            </a:pPr>
            <a:endParaRPr lang="en-US" sz="2999" spc="11">
              <a:solidFill>
                <a:srgbClr val="3275C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5050" y="1899130"/>
            <a:ext cx="577021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8169" y="3893214"/>
            <a:ext cx="11650896" cy="34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017" lvl="1" indent="-302508" algn="l">
              <a:lnSpc>
                <a:spcPts val="3923"/>
              </a:lnSpc>
              <a:buFont typeface="Arial"/>
              <a:buChar char="•"/>
            </a:pPr>
            <a:r>
              <a:rPr lang="en-US" sz="2802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The Smart Object Detection and Tracking System successfully leverages computer vision and machine learning to accurately detect and track objects in real-time.</a:t>
            </a:r>
          </a:p>
          <a:p>
            <a:pPr algn="l">
              <a:lnSpc>
                <a:spcPts val="3923"/>
              </a:lnSpc>
            </a:pPr>
            <a:endParaRPr lang="en-US" sz="2802" spc="11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5017" lvl="1" indent="-302508" algn="l">
              <a:lnSpc>
                <a:spcPts val="3923"/>
              </a:lnSpc>
              <a:buFont typeface="Arial"/>
              <a:buChar char="•"/>
            </a:pPr>
            <a:r>
              <a:rPr lang="en-US" sz="2802" spc="11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This project showcases the potential of AI-driven technologies in transforming industries and improving lives.</a:t>
            </a:r>
          </a:p>
          <a:p>
            <a:pPr algn="l">
              <a:lnSpc>
                <a:spcPts val="3923"/>
              </a:lnSpc>
            </a:pPr>
            <a:endParaRPr lang="en-US" sz="2802" spc="11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8820853">
            <a:off x="11232533" y="7572586"/>
            <a:ext cx="8627188" cy="5144941"/>
          </a:xfrm>
          <a:custGeom>
            <a:avLst/>
            <a:gdLst/>
            <a:ahLst/>
            <a:cxnLst/>
            <a:rect l="l" t="t" r="r" b="b"/>
            <a:pathLst>
              <a:path w="8627188" h="5144941">
                <a:moveTo>
                  <a:pt x="0" y="0"/>
                </a:moveTo>
                <a:lnTo>
                  <a:pt x="8627188" y="0"/>
                </a:lnTo>
                <a:lnTo>
                  <a:pt x="8627188" y="5144941"/>
                </a:lnTo>
                <a:lnTo>
                  <a:pt x="0" y="51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3448197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989065" y="1135591"/>
            <a:ext cx="5114123" cy="5114123"/>
            <a:chOff x="0" y="0"/>
            <a:chExt cx="6818831" cy="681883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2332" r="-22332"/>
                </a:stretch>
              </a:blipFill>
            </p:spPr>
          </p:sp>
        </p:grpSp>
      </p:grpSp>
      <p:sp>
        <p:nvSpPr>
          <p:cNvPr id="12" name="Freeform 12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351324" y="2398023"/>
            <a:ext cx="10522735" cy="5490954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826700" y="-573763"/>
            <a:ext cx="11434572" cy="1143452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r="-500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432644" y="7497900"/>
            <a:ext cx="7009358" cy="1398154"/>
            <a:chOff x="0" y="0"/>
            <a:chExt cx="9345810" cy="18642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875583" y="4940839"/>
            <a:ext cx="5114123" cy="5114123"/>
            <a:chOff x="0" y="0"/>
            <a:chExt cx="6818831" cy="681883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2332" r="-22332"/>
                </a:stretch>
              </a:blip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8596420" y="3602644"/>
            <a:ext cx="700450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2220" y="3602644"/>
            <a:ext cx="34404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73100" y="772786"/>
            <a:ext cx="239983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1">
                <a:solidFill>
                  <a:srgbClr val="332E2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TECHFEST</a:t>
            </a:r>
          </a:p>
        </p:txBody>
      </p:sp>
      <p:sp>
        <p:nvSpPr>
          <p:cNvPr id="21" name="Freeform 21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06700"/>
            <a:ext cx="16905274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/>
          </a:p>
          <a:p>
            <a:pPr algn="just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The goal of this project is to Develop a real-time system to automatically detect and classify objects within images or video streams with high accuracy, efficiency, identifying multiple objects in various environments. </a:t>
            </a:r>
          </a:p>
          <a:p>
            <a:pPr algn="just">
              <a:lnSpc>
                <a:spcPts val="34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85027" y="6191250"/>
            <a:ext cx="4539061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Safety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Real-time Decisions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15618"/>
            <a:ext cx="89063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PROBLEM STATEMENT 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12720" y="5600700"/>
            <a:ext cx="4975280" cy="4667717"/>
          </a:xfrm>
          <a:custGeom>
            <a:avLst/>
            <a:gdLst/>
            <a:ahLst/>
            <a:cxnLst/>
            <a:rect l="l" t="t" r="r" b="b"/>
            <a:pathLst>
              <a:path w="4975280" h="4667717">
                <a:moveTo>
                  <a:pt x="0" y="0"/>
                </a:moveTo>
                <a:lnTo>
                  <a:pt x="4975280" y="0"/>
                </a:lnTo>
                <a:lnTo>
                  <a:pt x="4975280" y="4667717"/>
                </a:lnTo>
                <a:lnTo>
                  <a:pt x="0" y="466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314950"/>
            <a:ext cx="134544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Why is real-time object detection and tracking critical?</a:t>
            </a:r>
          </a:p>
        </p:txBody>
      </p:sp>
      <p:sp>
        <p:nvSpPr>
          <p:cNvPr id="9" name="Freeform 9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4313" y="2794994"/>
            <a:ext cx="4423540" cy="964662"/>
            <a:chOff x="0" y="0"/>
            <a:chExt cx="9880344" cy="215465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579753" y="1682085"/>
            <a:ext cx="6857228" cy="74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How YOLO Model Works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04313" y="4055810"/>
            <a:ext cx="4423540" cy="964662"/>
            <a:chOff x="0" y="0"/>
            <a:chExt cx="9880344" cy="215465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736243" y="5342490"/>
            <a:ext cx="4423540" cy="964662"/>
            <a:chOff x="0" y="0"/>
            <a:chExt cx="9880344" cy="2154652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759484" y="9293577"/>
            <a:ext cx="4497766" cy="980849"/>
            <a:chOff x="0" y="0"/>
            <a:chExt cx="9880344" cy="2154652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736243" y="3054356"/>
            <a:ext cx="4304008" cy="89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Image Processing</a:t>
            </a:r>
          </a:p>
          <a:p>
            <a:pPr algn="ctr">
              <a:lnSpc>
                <a:spcPts val="3605"/>
              </a:lnSpc>
            </a:pPr>
            <a:endParaRPr lang="en-US" sz="2575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07122" y="4274657"/>
            <a:ext cx="3011451" cy="87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54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Feature Extraction</a:t>
            </a:r>
          </a:p>
          <a:p>
            <a:pPr algn="ctr">
              <a:lnSpc>
                <a:spcPts val="3564"/>
              </a:lnSpc>
            </a:pPr>
            <a:endParaRPr lang="en-US" sz="254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796597" y="7969668"/>
            <a:ext cx="4496459" cy="980564"/>
            <a:chOff x="0" y="0"/>
            <a:chExt cx="9880344" cy="2154652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sp>
        <p:nvSpPr>
          <p:cNvPr id="20" name="Freeform 20"/>
          <p:cNvSpPr/>
          <p:nvPr/>
        </p:nvSpPr>
        <p:spPr>
          <a:xfrm rot="5400000">
            <a:off x="8729586" y="3821373"/>
            <a:ext cx="343345" cy="176823"/>
          </a:xfrm>
          <a:custGeom>
            <a:avLst/>
            <a:gdLst/>
            <a:ahLst/>
            <a:cxnLst/>
            <a:rect l="l" t="t" r="r" b="b"/>
            <a:pathLst>
              <a:path w="343345" h="176823">
                <a:moveTo>
                  <a:pt x="0" y="0"/>
                </a:moveTo>
                <a:lnTo>
                  <a:pt x="343345" y="0"/>
                </a:lnTo>
                <a:lnTo>
                  <a:pt x="343345" y="176823"/>
                </a:lnTo>
                <a:lnTo>
                  <a:pt x="0" y="17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903083" y="9558186"/>
            <a:ext cx="2089861" cy="90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25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Final Output</a:t>
            </a:r>
          </a:p>
          <a:p>
            <a:pPr algn="ctr">
              <a:lnSpc>
                <a:spcPts val="3626"/>
              </a:lnSpc>
            </a:pPr>
            <a:endParaRPr lang="en-US" sz="259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54930" y="8195774"/>
            <a:ext cx="2586167" cy="88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Prediction</a:t>
            </a:r>
          </a:p>
          <a:p>
            <a:pPr algn="ctr">
              <a:lnSpc>
                <a:spcPts val="3598"/>
              </a:lnSpc>
            </a:pPr>
            <a:endParaRPr lang="en-US" sz="257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3" name="Freeform 23"/>
          <p:cNvSpPr/>
          <p:nvPr/>
        </p:nvSpPr>
        <p:spPr>
          <a:xfrm rot="5400000">
            <a:off x="8791292" y="5082190"/>
            <a:ext cx="343345" cy="176823"/>
          </a:xfrm>
          <a:custGeom>
            <a:avLst/>
            <a:gdLst/>
            <a:ahLst/>
            <a:cxnLst/>
            <a:rect l="l" t="t" r="r" b="b"/>
            <a:pathLst>
              <a:path w="343345" h="176823">
                <a:moveTo>
                  <a:pt x="0" y="0"/>
                </a:moveTo>
                <a:lnTo>
                  <a:pt x="343345" y="0"/>
                </a:lnTo>
                <a:lnTo>
                  <a:pt x="343345" y="176822"/>
                </a:lnTo>
                <a:lnTo>
                  <a:pt x="0" y="17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777900" y="6621067"/>
            <a:ext cx="4423540" cy="964662"/>
            <a:chOff x="0" y="0"/>
            <a:chExt cx="9880344" cy="2154652"/>
          </a:xfrm>
        </p:grpSpPr>
        <p:sp>
          <p:nvSpPr>
            <p:cNvPr id="25" name="Freeform 25"/>
            <p:cNvSpPr/>
            <p:nvPr/>
          </p:nvSpPr>
          <p:spPr>
            <a:xfrm>
              <a:off x="72390" y="72390"/>
              <a:ext cx="9735564" cy="2009873"/>
            </a:xfrm>
            <a:custGeom>
              <a:avLst/>
              <a:gdLst/>
              <a:ahLst/>
              <a:cxnLst/>
              <a:rect l="l" t="t" r="r" b="b"/>
              <a:pathLst>
                <a:path w="9735564" h="2009873">
                  <a:moveTo>
                    <a:pt x="0" y="0"/>
                  </a:moveTo>
                  <a:lnTo>
                    <a:pt x="9735564" y="0"/>
                  </a:lnTo>
                  <a:lnTo>
                    <a:pt x="9735564" y="2009873"/>
                  </a:lnTo>
                  <a:lnTo>
                    <a:pt x="0" y="2009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880344" cy="2154652"/>
            </a:xfrm>
            <a:custGeom>
              <a:avLst/>
              <a:gdLst/>
              <a:ahLst/>
              <a:cxnLst/>
              <a:rect l="l" t="t" r="r" b="b"/>
              <a:pathLst>
                <a:path w="9880344" h="2154652">
                  <a:moveTo>
                    <a:pt x="9735564" y="2009872"/>
                  </a:moveTo>
                  <a:lnTo>
                    <a:pt x="9880344" y="2009872"/>
                  </a:lnTo>
                  <a:lnTo>
                    <a:pt x="9880344" y="2154652"/>
                  </a:lnTo>
                  <a:lnTo>
                    <a:pt x="9735564" y="2154652"/>
                  </a:lnTo>
                  <a:lnTo>
                    <a:pt x="9735564" y="20098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09872"/>
                  </a:lnTo>
                  <a:lnTo>
                    <a:pt x="0" y="2009872"/>
                  </a:lnTo>
                  <a:lnTo>
                    <a:pt x="0" y="144780"/>
                  </a:lnTo>
                  <a:close/>
                  <a:moveTo>
                    <a:pt x="0" y="2009872"/>
                  </a:moveTo>
                  <a:lnTo>
                    <a:pt x="144780" y="2009872"/>
                  </a:lnTo>
                  <a:lnTo>
                    <a:pt x="144780" y="2154652"/>
                  </a:lnTo>
                  <a:lnTo>
                    <a:pt x="0" y="2154652"/>
                  </a:lnTo>
                  <a:lnTo>
                    <a:pt x="0" y="2009872"/>
                  </a:lnTo>
                  <a:close/>
                  <a:moveTo>
                    <a:pt x="9735564" y="144780"/>
                  </a:moveTo>
                  <a:lnTo>
                    <a:pt x="9880344" y="144780"/>
                  </a:lnTo>
                  <a:lnTo>
                    <a:pt x="9880344" y="2009872"/>
                  </a:lnTo>
                  <a:lnTo>
                    <a:pt x="9735564" y="2009872"/>
                  </a:lnTo>
                  <a:lnTo>
                    <a:pt x="9735564" y="144780"/>
                  </a:lnTo>
                  <a:close/>
                  <a:moveTo>
                    <a:pt x="144780" y="2009872"/>
                  </a:moveTo>
                  <a:lnTo>
                    <a:pt x="9735564" y="2009872"/>
                  </a:lnTo>
                  <a:lnTo>
                    <a:pt x="9735564" y="2154652"/>
                  </a:lnTo>
                  <a:lnTo>
                    <a:pt x="144780" y="2154652"/>
                  </a:lnTo>
                  <a:lnTo>
                    <a:pt x="144780" y="2009872"/>
                  </a:lnTo>
                  <a:close/>
                  <a:moveTo>
                    <a:pt x="9735564" y="0"/>
                  </a:moveTo>
                  <a:lnTo>
                    <a:pt x="9880344" y="0"/>
                  </a:lnTo>
                  <a:lnTo>
                    <a:pt x="9880344" y="144780"/>
                  </a:lnTo>
                  <a:lnTo>
                    <a:pt x="9735564" y="144780"/>
                  </a:lnTo>
                  <a:lnTo>
                    <a:pt x="97355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735564" y="0"/>
                  </a:lnTo>
                  <a:lnTo>
                    <a:pt x="97355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182A5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6833057" y="6832383"/>
            <a:ext cx="4166054" cy="87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Bounding Box Predictions</a:t>
            </a:r>
          </a:p>
          <a:p>
            <a:pPr algn="ctr">
              <a:lnSpc>
                <a:spcPts val="3569"/>
              </a:lnSpc>
            </a:pPr>
            <a:endParaRPr lang="en-US" sz="254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8" name="Freeform 28"/>
          <p:cNvSpPr/>
          <p:nvPr/>
        </p:nvSpPr>
        <p:spPr>
          <a:xfrm rot="5400000">
            <a:off x="8817997" y="6360983"/>
            <a:ext cx="343345" cy="176823"/>
          </a:xfrm>
          <a:custGeom>
            <a:avLst/>
            <a:gdLst/>
            <a:ahLst/>
            <a:cxnLst/>
            <a:rect l="l" t="t" r="r" b="b"/>
            <a:pathLst>
              <a:path w="343345" h="176823">
                <a:moveTo>
                  <a:pt x="0" y="0"/>
                </a:moveTo>
                <a:lnTo>
                  <a:pt x="343346" y="0"/>
                </a:lnTo>
                <a:lnTo>
                  <a:pt x="343346" y="176823"/>
                </a:lnTo>
                <a:lnTo>
                  <a:pt x="0" y="17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400000">
            <a:off x="8817997" y="7688040"/>
            <a:ext cx="343345" cy="176823"/>
          </a:xfrm>
          <a:custGeom>
            <a:avLst/>
            <a:gdLst/>
            <a:ahLst/>
            <a:cxnLst/>
            <a:rect l="l" t="t" r="r" b="b"/>
            <a:pathLst>
              <a:path w="343345" h="176823">
                <a:moveTo>
                  <a:pt x="0" y="0"/>
                </a:moveTo>
                <a:lnTo>
                  <a:pt x="343346" y="0"/>
                </a:lnTo>
                <a:lnTo>
                  <a:pt x="343346" y="176823"/>
                </a:lnTo>
                <a:lnTo>
                  <a:pt x="0" y="17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8836695" y="9011949"/>
            <a:ext cx="343345" cy="176823"/>
          </a:xfrm>
          <a:custGeom>
            <a:avLst/>
            <a:gdLst/>
            <a:ahLst/>
            <a:cxnLst/>
            <a:rect l="l" t="t" r="r" b="b"/>
            <a:pathLst>
              <a:path w="343345" h="176823">
                <a:moveTo>
                  <a:pt x="0" y="0"/>
                </a:moveTo>
                <a:lnTo>
                  <a:pt x="343345" y="0"/>
                </a:lnTo>
                <a:lnTo>
                  <a:pt x="343345" y="176823"/>
                </a:lnTo>
                <a:lnTo>
                  <a:pt x="0" y="17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6777900" y="5599449"/>
            <a:ext cx="4423540" cy="42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Grid Division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732040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44233" y="4017665"/>
            <a:ext cx="10399533" cy="50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Real-Time Performance: 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Process live video streams efficiently.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Multi-Class Detection: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Detect and track diverse objects simultaneously.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Robust Tracking:</a:t>
            </a:r>
          </a:p>
          <a:p>
            <a:pPr algn="l">
              <a:lnSpc>
                <a:spcPts val="3499"/>
              </a:lnSpc>
            </a:pPr>
            <a:r>
              <a:rPr lang="en-US" sz="2499" spc="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       Handle occlusions and re-identification effectively.</a:t>
            </a:r>
          </a:p>
          <a:p>
            <a:pPr algn="l">
              <a:lnSpc>
                <a:spcPts val="4199"/>
              </a:lnSpc>
            </a:pPr>
            <a:endParaRPr lang="en-US" sz="2499" spc="9">
              <a:solidFill>
                <a:srgbClr val="3275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spc="11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Scalability: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954256" y="2078775"/>
            <a:ext cx="4305044" cy="430502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545380" y="231047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4"/>
                </a:lnTo>
                <a:lnTo>
                  <a:pt x="0" y="15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94949" y="302456"/>
            <a:ext cx="1478151" cy="147814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190563" y="2108672"/>
            <a:ext cx="693804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KEY FEATURES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43333" y="9008765"/>
            <a:ext cx="873963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75C5"/>
                </a:solidFill>
                <a:latin typeface="Montserrat"/>
                <a:ea typeface="Montserrat"/>
                <a:cs typeface="Montserrat"/>
                <a:sym typeface="Montserrat"/>
              </a:rPr>
              <a:t>Adaptable to various use cases like drones, vehicles, and surveillance systems.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9800" y="3848100"/>
            <a:ext cx="5871820" cy="199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39"/>
              </a:lnSpc>
              <a:spcBef>
                <a:spcPct val="0"/>
              </a:spcBef>
            </a:pPr>
            <a:r>
              <a:rPr lang="en-US" sz="12171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94447" y="0"/>
            <a:ext cx="1549553" cy="1549553"/>
          </a:xfrm>
          <a:custGeom>
            <a:avLst/>
            <a:gdLst/>
            <a:ahLst/>
            <a:cxnLst/>
            <a:rect l="l" t="t" r="r" b="b"/>
            <a:pathLst>
              <a:path w="1549553" h="1549553">
                <a:moveTo>
                  <a:pt x="0" y="0"/>
                </a:moveTo>
                <a:lnTo>
                  <a:pt x="1549553" y="0"/>
                </a:lnTo>
                <a:lnTo>
                  <a:pt x="1549553" y="1549553"/>
                </a:lnTo>
                <a:lnTo>
                  <a:pt x="0" y="154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684" y="269573"/>
            <a:ext cx="8133316" cy="9765105"/>
          </a:xfrm>
          <a:custGeom>
            <a:avLst/>
            <a:gdLst/>
            <a:ahLst/>
            <a:cxnLst/>
            <a:rect l="l" t="t" r="r" b="b"/>
            <a:pathLst>
              <a:path w="8133316" h="9765105">
                <a:moveTo>
                  <a:pt x="0" y="0"/>
                </a:moveTo>
                <a:lnTo>
                  <a:pt x="8133316" y="0"/>
                </a:lnTo>
                <a:lnTo>
                  <a:pt x="8133316" y="9765105"/>
                </a:lnTo>
                <a:lnTo>
                  <a:pt x="0" y="976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1441" y="269573"/>
            <a:ext cx="8556324" cy="9782356"/>
          </a:xfrm>
          <a:custGeom>
            <a:avLst/>
            <a:gdLst/>
            <a:ahLst/>
            <a:cxnLst/>
            <a:rect l="l" t="t" r="r" b="b"/>
            <a:pathLst>
              <a:path w="8556324" h="9782356">
                <a:moveTo>
                  <a:pt x="0" y="0"/>
                </a:moveTo>
                <a:lnTo>
                  <a:pt x="8556324" y="0"/>
                </a:lnTo>
                <a:lnTo>
                  <a:pt x="8556324" y="9782357"/>
                </a:lnTo>
                <a:lnTo>
                  <a:pt x="0" y="9782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7433" y="1028700"/>
            <a:ext cx="8520169" cy="8438597"/>
          </a:xfrm>
          <a:custGeom>
            <a:avLst/>
            <a:gdLst/>
            <a:ahLst/>
            <a:cxnLst/>
            <a:rect l="l" t="t" r="r" b="b"/>
            <a:pathLst>
              <a:path w="8520169" h="8438597">
                <a:moveTo>
                  <a:pt x="0" y="0"/>
                </a:moveTo>
                <a:lnTo>
                  <a:pt x="8520169" y="0"/>
                </a:lnTo>
                <a:lnTo>
                  <a:pt x="8520169" y="8438597"/>
                </a:lnTo>
                <a:lnTo>
                  <a:pt x="0" y="8438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3" b="-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924" y="1028700"/>
            <a:ext cx="8174444" cy="8438597"/>
          </a:xfrm>
          <a:custGeom>
            <a:avLst/>
            <a:gdLst/>
            <a:ahLst/>
            <a:cxnLst/>
            <a:rect l="l" t="t" r="r" b="b"/>
            <a:pathLst>
              <a:path w="8174444" h="8438597">
                <a:moveTo>
                  <a:pt x="0" y="0"/>
                </a:moveTo>
                <a:lnTo>
                  <a:pt x="8174444" y="0"/>
                </a:lnTo>
                <a:lnTo>
                  <a:pt x="8174444" y="8438597"/>
                </a:lnTo>
                <a:lnTo>
                  <a:pt x="0" y="8438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" r="-161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61393" y="281376"/>
            <a:ext cx="99750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Yolov8n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27433" y="281376"/>
            <a:ext cx="852016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75C5"/>
                </a:solidFill>
                <a:latin typeface="Anton"/>
                <a:ea typeface="Anton"/>
                <a:cs typeface="Anton"/>
                <a:sym typeface="Anton"/>
              </a:rPr>
              <a:t>Trained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86" t="127" b="900"/>
          <a:stretch>
            <a:fillRect/>
          </a:stretch>
        </p:blipFill>
        <p:spPr>
          <a:xfrm>
            <a:off x="0" y="0"/>
            <a:ext cx="1840647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800</Words>
  <Application>Microsoft Office PowerPoint</Application>
  <PresentationFormat>Custom</PresentationFormat>
  <Paragraphs>227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Archivo Black</vt:lpstr>
      <vt:lpstr>Arial</vt:lpstr>
      <vt:lpstr>League Spartan</vt:lpstr>
      <vt:lpstr>Alata</vt:lpstr>
      <vt:lpstr>Open Sauce</vt:lpstr>
      <vt:lpstr>Canva Sans Bold</vt:lpstr>
      <vt:lpstr>Source Sans Pro Bold</vt:lpstr>
      <vt:lpstr>Calibri</vt:lpstr>
      <vt:lpstr>Dynamo Medium</vt:lpstr>
      <vt:lpstr>Montserrat Bold</vt:lpstr>
      <vt:lpstr>Anton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Modern Minimalist Business Proposal Presentation</dc:title>
  <cp:lastModifiedBy>utkarsh bhosale</cp:lastModifiedBy>
  <cp:revision>2</cp:revision>
  <dcterms:created xsi:type="dcterms:W3CDTF">2006-08-16T00:00:00Z</dcterms:created>
  <dcterms:modified xsi:type="dcterms:W3CDTF">2024-11-20T05:12:11Z</dcterms:modified>
  <dc:identifier>DAGWvaIQcS8</dc:identifier>
</cp:coreProperties>
</file>